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62" r:id="rId4"/>
    <p:sldId id="260" r:id="rId5"/>
    <p:sldId id="258" r:id="rId6"/>
    <p:sldId id="26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522" y="4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14078B-0793-493D-94A1-B61745591F8D}" type="datetimeFigureOut">
              <a:rPr lang="en-US" smtClean="0"/>
              <a:t>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1847372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14078B-0793-493D-94A1-B61745591F8D}" type="datetimeFigureOut">
              <a:rPr lang="en-US" smtClean="0"/>
              <a:t>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4043351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14078B-0793-493D-94A1-B61745591F8D}" type="datetimeFigureOut">
              <a:rPr lang="en-US" smtClean="0"/>
              <a:t>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2780696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14078B-0793-493D-94A1-B61745591F8D}" type="datetimeFigureOut">
              <a:rPr lang="en-US" smtClean="0"/>
              <a:t>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255509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14078B-0793-493D-94A1-B61745591F8D}" type="datetimeFigureOut">
              <a:rPr lang="en-US" smtClean="0"/>
              <a:t>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192537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14078B-0793-493D-94A1-B61745591F8D}" type="datetimeFigureOut">
              <a:rPr lang="en-US" smtClean="0"/>
              <a:t>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2363528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14078B-0793-493D-94A1-B61745591F8D}" type="datetimeFigureOut">
              <a:rPr lang="en-US" smtClean="0"/>
              <a:t>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1270945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14078B-0793-493D-94A1-B61745591F8D}" type="datetimeFigureOut">
              <a:rPr lang="en-US" smtClean="0"/>
              <a:t>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3771916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14078B-0793-493D-94A1-B61745591F8D}" type="datetimeFigureOut">
              <a:rPr lang="en-US" smtClean="0"/>
              <a:t>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460026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14078B-0793-493D-94A1-B61745591F8D}" type="datetimeFigureOut">
              <a:rPr lang="en-US" smtClean="0"/>
              <a:t>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1142147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14078B-0793-493D-94A1-B61745591F8D}" type="datetimeFigureOut">
              <a:rPr lang="en-US" smtClean="0"/>
              <a:t>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C5FE0C-F656-4DDC-A9B1-739517C26FD2}" type="slidenum">
              <a:rPr lang="en-US" smtClean="0"/>
              <a:t>‹#›</a:t>
            </a:fld>
            <a:endParaRPr lang="en-US"/>
          </a:p>
        </p:txBody>
      </p:sp>
    </p:spTree>
    <p:extLst>
      <p:ext uri="{BB962C8B-B14F-4D97-AF65-F5344CB8AC3E}">
        <p14:creationId xmlns:p14="http://schemas.microsoft.com/office/powerpoint/2010/main" val="1759801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4078B-0793-493D-94A1-B61745591F8D}" type="datetimeFigureOut">
              <a:rPr lang="en-US" smtClean="0"/>
              <a:t>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C5FE0C-F656-4DDC-A9B1-739517C26FD2}" type="slidenum">
              <a:rPr lang="en-US" smtClean="0"/>
              <a:t>‹#›</a:t>
            </a:fld>
            <a:endParaRPr lang="en-US"/>
          </a:p>
        </p:txBody>
      </p:sp>
    </p:spTree>
    <p:extLst>
      <p:ext uri="{BB962C8B-B14F-4D97-AF65-F5344CB8AC3E}">
        <p14:creationId xmlns:p14="http://schemas.microsoft.com/office/powerpoint/2010/main" val="3904668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audio" Target="hanh-quan-xa.mid"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6" descr="http://d2.violet.vn/uploads/thumbnails/375/thumbnails2/Picture3.p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 Box 5"/>
          <p:cNvSpPr txBox="1">
            <a:spLocks noChangeArrowheads="1"/>
          </p:cNvSpPr>
          <p:nvPr/>
        </p:nvSpPr>
        <p:spPr bwMode="auto">
          <a:xfrm>
            <a:off x="1073150" y="785794"/>
            <a:ext cx="7243763" cy="1169551"/>
          </a:xfrm>
          <a:prstGeom prst="rect">
            <a:avLst/>
          </a:prstGeom>
          <a:solidFill>
            <a:schemeClr val="bg1">
              <a:lumMod val="50000"/>
              <a:lumOff val="50000"/>
            </a:schemeClr>
          </a:solidFill>
          <a:ln w="9525">
            <a:noFill/>
            <a:miter lim="800000"/>
            <a:headEnd/>
            <a:tailEnd/>
          </a:ln>
          <a:effectLst/>
          <a:scene3d>
            <a:camera prst="orthographicFront">
              <a:rot lat="0" lon="0" rev="0"/>
            </a:camera>
            <a:lightRig rig="chilly" dir="t">
              <a:rot lat="0" lon="0" rev="18480000"/>
            </a:lightRig>
          </a:scene3d>
          <a:sp3d prstMaterial="clear">
            <a:bevelT h="63500"/>
          </a:sp3d>
        </p:spPr>
        <p:txBody>
          <a:bodyPr>
            <a:spAutoFit/>
          </a:bodyPr>
          <a:lstStyle/>
          <a:p>
            <a:pPr algn="ctr">
              <a:spcBef>
                <a:spcPct val="50000"/>
              </a:spcBef>
              <a:defRPr/>
            </a:pPr>
            <a:r>
              <a:rPr lang="en-US" sz="2800" b="1" dirty="0" err="1" smtClean="0">
                <a:solidFill>
                  <a:srgbClr val="0000CC"/>
                </a:solidFill>
                <a:latin typeface="Times New Roman" pitchFamily="18" charset="0"/>
                <a:cs typeface="Times New Roman" pitchFamily="18" charset="0"/>
              </a:rPr>
              <a:t>TRƯỜNG</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TIỂU</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HỌC</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TRIỆU</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THỊ</a:t>
            </a:r>
            <a:r>
              <a:rPr lang="en-US" sz="2800" b="1" dirty="0" smtClean="0">
                <a:solidFill>
                  <a:srgbClr val="0000CC"/>
                </a:solidFill>
                <a:latin typeface="Times New Roman" pitchFamily="18" charset="0"/>
                <a:cs typeface="Times New Roman" pitchFamily="18" charset="0"/>
              </a:rPr>
              <a:t> TRINH</a:t>
            </a:r>
          </a:p>
          <a:p>
            <a:pPr algn="ctr">
              <a:spcBef>
                <a:spcPct val="50000"/>
              </a:spcBef>
              <a:defRPr/>
            </a:pPr>
            <a:r>
              <a:rPr lang="en-US" sz="2800" b="1" dirty="0" err="1" smtClean="0">
                <a:solidFill>
                  <a:srgbClr val="0000CC"/>
                </a:solidFill>
                <a:latin typeface="Times New Roman" pitchFamily="18" charset="0"/>
                <a:cs typeface="Times New Roman" pitchFamily="18" charset="0"/>
              </a:rPr>
              <a:t>QUẬN</a:t>
            </a:r>
            <a:r>
              <a:rPr lang="en-US" sz="2800" b="1" dirty="0" smtClean="0">
                <a:solidFill>
                  <a:srgbClr val="0000CC"/>
                </a:solidFill>
                <a:latin typeface="Times New Roman" pitchFamily="18" charset="0"/>
                <a:cs typeface="Times New Roman" pitchFamily="18" charset="0"/>
              </a:rPr>
              <a:t> 10</a:t>
            </a:r>
            <a:endParaRPr lang="en-US" sz="2800" b="1" dirty="0">
              <a:solidFill>
                <a:srgbClr val="0000CC"/>
              </a:solidFill>
              <a:latin typeface="Times New Roman" pitchFamily="18" charset="0"/>
              <a:cs typeface="Times New Roman" pitchFamily="18" charset="0"/>
            </a:endParaRPr>
          </a:p>
        </p:txBody>
      </p:sp>
      <p:sp>
        <p:nvSpPr>
          <p:cNvPr id="2052" name="WordArt 6"/>
          <p:cNvSpPr>
            <a:spLocks noChangeArrowheads="1" noChangeShapeType="1" noTextEdit="1"/>
          </p:cNvSpPr>
          <p:nvPr/>
        </p:nvSpPr>
        <p:spPr bwMode="auto">
          <a:xfrm>
            <a:off x="2286000" y="1844675"/>
            <a:ext cx="4513263" cy="1370013"/>
          </a:xfrm>
          <a:prstGeom prst="rect">
            <a:avLst/>
          </a:prstGeom>
        </p:spPr>
        <p:txBody>
          <a:bodyPr spcFirstLastPara="1" wrap="none" fromWordArt="1">
            <a:prstTxWarp prst="textArchUp">
              <a:avLst>
                <a:gd name="adj" fmla="val 10800004"/>
              </a:avLst>
            </a:prstTxWarp>
          </a:bodyPr>
          <a:lstStyle/>
          <a:p>
            <a:pPr algn="ctr"/>
            <a:endParaRPr lang="en-US" sz="3600" kern="10">
              <a:ln w="9525">
                <a:solidFill>
                  <a:srgbClr val="000000"/>
                </a:solidFill>
                <a:round/>
                <a:headEnd/>
                <a:tailEnd/>
              </a:ln>
              <a:solidFill>
                <a:srgbClr val="FFFF00"/>
              </a:solidFill>
              <a:latin typeface="VNI-Times"/>
            </a:endParaRPr>
          </a:p>
        </p:txBody>
      </p:sp>
      <p:sp>
        <p:nvSpPr>
          <p:cNvPr id="2054" name="WordArt 12" descr="Narrow vertical"/>
          <p:cNvSpPr>
            <a:spLocks noChangeArrowheads="1" noChangeShapeType="1" noTextEdit="1"/>
          </p:cNvSpPr>
          <p:nvPr/>
        </p:nvSpPr>
        <p:spPr bwMode="auto">
          <a:xfrm>
            <a:off x="1600200" y="3003550"/>
            <a:ext cx="6324600" cy="1187450"/>
          </a:xfrm>
          <a:prstGeom prst="rect">
            <a:avLst/>
          </a:prstGeom>
        </p:spPr>
        <p:txBody>
          <a:bodyPr spcFirstLastPara="1" wrap="none" fromWordArt="1">
            <a:prstTxWarp prst="textArchUp">
              <a:avLst>
                <a:gd name="adj" fmla="val 10800004"/>
              </a:avLst>
            </a:prstTxWarp>
          </a:bodyPr>
          <a:lstStyle/>
          <a:p>
            <a:pPr algn="ctr"/>
            <a:r>
              <a:rPr lang="en-US" sz="5000" b="1" kern="10" dirty="0" err="1"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rPr>
              <a:t>Kế</a:t>
            </a:r>
            <a:r>
              <a:rPr lang="en-US" sz="5000" b="1" kern="10" dirty="0"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rPr>
              <a:t> </a:t>
            </a:r>
            <a:r>
              <a:rPr lang="en-US" sz="5000" b="1" kern="10" dirty="0" err="1"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rPr>
              <a:t>hoạch</a:t>
            </a:r>
            <a:r>
              <a:rPr lang="en-US" sz="5000" b="1" kern="10" dirty="0"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rPr>
              <a:t> </a:t>
            </a:r>
            <a:r>
              <a:rPr lang="en-US" sz="5000" b="1" kern="10" dirty="0" err="1"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rPr>
              <a:t>bài</a:t>
            </a:r>
            <a:r>
              <a:rPr lang="en-US" sz="5000" b="1" kern="10" dirty="0"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rPr>
              <a:t> </a:t>
            </a:r>
            <a:r>
              <a:rPr lang="en-US" sz="5000" b="1" kern="10" dirty="0" err="1"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rPr>
              <a:t>dạy</a:t>
            </a:r>
            <a:endParaRPr lang="en-US" sz="5000" b="1" kern="1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Times New Roman" pitchFamily="18" charset="0"/>
              <a:cs typeface="Times New Roman" pitchFamily="18" charset="0"/>
            </a:endParaRPr>
          </a:p>
        </p:txBody>
      </p:sp>
      <p:pic>
        <p:nvPicPr>
          <p:cNvPr id="8" name="hanh-quan-xa.mid">
            <a:hlinkClick r:id="" action="ppaction://media"/>
          </p:cNvPr>
          <p:cNvPicPr>
            <a:picLocks noRot="1" noChangeAspect="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857250" y="58578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WordArt 8"/>
          <p:cNvSpPr>
            <a:spLocks noChangeArrowheads="1" noChangeShapeType="1" noTextEdit="1"/>
          </p:cNvSpPr>
          <p:nvPr/>
        </p:nvSpPr>
        <p:spPr bwMode="auto">
          <a:xfrm>
            <a:off x="685800" y="4219575"/>
            <a:ext cx="7772400" cy="13430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err="1"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Luyện</a:t>
            </a:r>
            <a:r>
              <a:rPr lang="en-US" sz="3600" b="1" kern="10" dirty="0"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 </a:t>
            </a:r>
            <a:r>
              <a:rPr lang="en-US" sz="3600" b="1" kern="10" dirty="0" err="1"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từ</a:t>
            </a:r>
            <a:r>
              <a:rPr lang="en-US" sz="3600" b="1" kern="10" dirty="0"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 </a:t>
            </a:r>
            <a:r>
              <a:rPr lang="en-US" sz="3600" b="1" kern="10" dirty="0" err="1"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và</a:t>
            </a:r>
            <a:r>
              <a:rPr lang="en-US" sz="3600" b="1" kern="10" dirty="0"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 </a:t>
            </a:r>
            <a:r>
              <a:rPr lang="en-US" sz="3600" b="1" kern="10"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câu </a:t>
            </a:r>
            <a:r>
              <a:rPr lang="en-US" sz="3600" b="1" kern="10" dirty="0"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 </a:t>
            </a:r>
            <a:r>
              <a:rPr lang="en-US" sz="3600" b="1" kern="10" dirty="0" err="1"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Lớp</a:t>
            </a:r>
            <a:r>
              <a:rPr lang="en-US" sz="3600" b="1" kern="10" dirty="0" smtClean="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rPr>
              <a:t> 3</a:t>
            </a:r>
            <a:endParaRPr lang="en-US" sz="3600" b="1" kern="10" dirty="0">
              <a:gradFill rotWithShape="1">
                <a:gsLst>
                  <a:gs pos="0">
                    <a:srgbClr val="FF3399"/>
                  </a:gs>
                  <a:gs pos="12500">
                    <a:srgbClr val="FF6633"/>
                  </a:gs>
                  <a:gs pos="25000">
                    <a:srgbClr val="FFFF00"/>
                  </a:gs>
                  <a:gs pos="37500">
                    <a:srgbClr val="01A78F"/>
                  </a:gs>
                  <a:gs pos="50000">
                    <a:srgbClr val="3366FF"/>
                  </a:gs>
                  <a:gs pos="62500">
                    <a:srgbClr val="01A78F"/>
                  </a:gs>
                  <a:gs pos="75000">
                    <a:srgbClr val="FFFF00"/>
                  </a:gs>
                  <a:gs pos="87500">
                    <a:srgbClr val="FF6633"/>
                  </a:gs>
                  <a:gs pos="100000">
                    <a:srgbClr val="FF3399"/>
                  </a:gs>
                </a:gsLst>
                <a:lin ang="0" scaled="1"/>
              </a:gradFill>
              <a:effectLst>
                <a:prstShdw prst="shdw17" dist="17961" dir="2700000">
                  <a:srgbClr val="991F5C"/>
                </a:prstShdw>
              </a:effectLst>
              <a:latin typeface="Times New Roman" pitchFamily="18" charset="0"/>
              <a:cs typeface="Times New Roman" pitchFamily="18" charset="0"/>
            </a:endParaRPr>
          </a:p>
        </p:txBody>
      </p:sp>
    </p:spTree>
    <p:extLst>
      <p:ext uri="{BB962C8B-B14F-4D97-AF65-F5344CB8AC3E}">
        <p14:creationId xmlns:p14="http://schemas.microsoft.com/office/powerpoint/2010/main" val="2305911297"/>
      </p:ext>
    </p:extLst>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30523"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6000">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075" descr="5"/>
          <p:cNvPicPr>
            <a:picLocks noChangeAspect="1"/>
          </p:cNvPicPr>
          <p:nvPr/>
        </p:nvPicPr>
        <p:blipFill>
          <a:blip r:embed="rId2"/>
          <a:stretch>
            <a:fillRect/>
          </a:stretch>
        </p:blipFill>
        <p:spPr>
          <a:xfrm>
            <a:off x="-325683" y="0"/>
            <a:ext cx="9469684" cy="7104407"/>
          </a:xfrm>
          <a:prstGeom prst="rect">
            <a:avLst/>
          </a:prstGeom>
          <a:noFill/>
          <a:ln w="9525">
            <a:noFill/>
          </a:ln>
        </p:spPr>
      </p:pic>
      <p:sp>
        <p:nvSpPr>
          <p:cNvPr id="6" name="TextBox 5"/>
          <p:cNvSpPr txBox="1"/>
          <p:nvPr/>
        </p:nvSpPr>
        <p:spPr>
          <a:xfrm>
            <a:off x="2743200" y="152400"/>
            <a:ext cx="3124200" cy="523220"/>
          </a:xfrm>
          <a:prstGeom prst="rect">
            <a:avLst/>
          </a:prstGeom>
          <a:noFill/>
        </p:spPr>
        <p:txBody>
          <a:bodyPr wrap="square" rtlCol="0">
            <a:spAutoFit/>
          </a:bodyPr>
          <a:lstStyle/>
          <a:p>
            <a:pPr algn="ctr"/>
            <a:r>
              <a:rPr lang="en-US" sz="2800" b="1" smtClean="0">
                <a:solidFill>
                  <a:srgbClr val="FF0000"/>
                </a:solidFill>
                <a:latin typeface="Times New Roman" pitchFamily="18" charset="0"/>
                <a:cs typeface="Times New Roman" pitchFamily="18" charset="0"/>
              </a:rPr>
              <a:t>Luyện từ và câu </a:t>
            </a:r>
            <a:endParaRPr lang="en-US" sz="2800" b="1">
              <a:solidFill>
                <a:srgbClr val="FF0000"/>
              </a:solidFill>
              <a:latin typeface="Times New Roman" pitchFamily="18" charset="0"/>
              <a:cs typeface="Times New Roman" pitchFamily="18" charset="0"/>
            </a:endParaRPr>
          </a:p>
        </p:txBody>
      </p:sp>
      <p:sp>
        <p:nvSpPr>
          <p:cNvPr id="7" name="TextBox 6"/>
          <p:cNvSpPr txBox="1"/>
          <p:nvPr/>
        </p:nvSpPr>
        <p:spPr>
          <a:xfrm>
            <a:off x="1447800" y="609600"/>
            <a:ext cx="6224587" cy="954107"/>
          </a:xfrm>
          <a:prstGeom prst="rect">
            <a:avLst/>
          </a:prstGeom>
          <a:noFill/>
        </p:spPr>
        <p:txBody>
          <a:bodyPr wrap="square" rtlCol="0">
            <a:spAutoFit/>
          </a:bodyPr>
          <a:lstStyle/>
          <a:p>
            <a:pPr algn="ctr"/>
            <a:r>
              <a:rPr lang="en-US" sz="2800" b="1" smtClean="0">
                <a:solidFill>
                  <a:schemeClr val="accent6">
                    <a:lumMod val="75000"/>
                  </a:schemeClr>
                </a:solidFill>
                <a:latin typeface="Times New Roman" pitchFamily="18" charset="0"/>
                <a:cs typeface="Times New Roman" pitchFamily="18" charset="0"/>
              </a:rPr>
              <a:t>Mở rộng vốn từ : Sáng tạo. </a:t>
            </a:r>
          </a:p>
          <a:p>
            <a:pPr algn="ctr"/>
            <a:r>
              <a:rPr lang="en-US" sz="2800" b="1" smtClean="0">
                <a:solidFill>
                  <a:schemeClr val="accent6">
                    <a:lumMod val="75000"/>
                  </a:schemeClr>
                </a:solidFill>
                <a:latin typeface="Times New Roman" pitchFamily="18" charset="0"/>
                <a:cs typeface="Times New Roman" pitchFamily="18" charset="0"/>
              </a:rPr>
              <a:t>Dấu phẩy, dấu chấm, dấu chấm hỏi </a:t>
            </a:r>
            <a:endParaRPr lang="en-US" sz="2800" b="1">
              <a:solidFill>
                <a:schemeClr val="accent6">
                  <a:lumMod val="75000"/>
                </a:schemeClr>
              </a:solidFill>
              <a:latin typeface="Times New Roman" pitchFamily="18" charset="0"/>
              <a:cs typeface="Times New Roman" pitchFamily="18" charset="0"/>
            </a:endParaRPr>
          </a:p>
        </p:txBody>
      </p:sp>
      <p:sp>
        <p:nvSpPr>
          <p:cNvPr id="9" name="TextBox 8"/>
          <p:cNvSpPr txBox="1"/>
          <p:nvPr/>
        </p:nvSpPr>
        <p:spPr>
          <a:xfrm>
            <a:off x="904875" y="1601806"/>
            <a:ext cx="7543800" cy="954107"/>
          </a:xfrm>
          <a:prstGeom prst="rect">
            <a:avLst/>
          </a:prstGeom>
          <a:noFill/>
        </p:spPr>
        <p:txBody>
          <a:bodyPr wrap="square" rtlCol="0">
            <a:spAutoFit/>
          </a:bodyPr>
          <a:lstStyle/>
          <a:p>
            <a:r>
              <a:rPr lang="en-US" sz="2800" b="1" smtClean="0">
                <a:solidFill>
                  <a:srgbClr val="00B050"/>
                </a:solidFill>
                <a:latin typeface="Times New Roman" pitchFamily="18" charset="0"/>
                <a:cs typeface="Times New Roman" pitchFamily="18" charset="0"/>
              </a:rPr>
              <a:t>1. Dựa vào những bài tập đọc và chính tả đã học ở các tuần 21, 22, em hãy tìm các từ ngữ:</a:t>
            </a:r>
            <a:endParaRPr lang="en-US" sz="2800" b="1">
              <a:solidFill>
                <a:srgbClr val="00B050"/>
              </a:solidFill>
              <a:latin typeface="Times New Roman" pitchFamily="18" charset="0"/>
              <a:cs typeface="Times New Roman" pitchFamily="18" charset="0"/>
            </a:endParaRPr>
          </a:p>
        </p:txBody>
      </p:sp>
      <p:sp>
        <p:nvSpPr>
          <p:cNvPr id="10" name="TextBox 9"/>
          <p:cNvSpPr txBox="1"/>
          <p:nvPr/>
        </p:nvSpPr>
        <p:spPr>
          <a:xfrm>
            <a:off x="838200" y="3421559"/>
            <a:ext cx="3352800" cy="523220"/>
          </a:xfrm>
          <a:prstGeom prst="rect">
            <a:avLst/>
          </a:prstGeom>
          <a:noFill/>
        </p:spPr>
        <p:txBody>
          <a:bodyPr wrap="square" rtlCol="0">
            <a:spAutoFit/>
          </a:bodyPr>
          <a:lstStyle/>
          <a:p>
            <a:pPr marL="457200" indent="-457200">
              <a:buAutoNum type="alphaLcParenR"/>
            </a:pPr>
            <a:endParaRPr lang="en-US" sz="2800" b="1">
              <a:solidFill>
                <a:schemeClr val="accent6">
                  <a:lumMod val="50000"/>
                </a:schemeClr>
              </a:solidFill>
              <a:latin typeface="Times New Roman" pitchFamily="18" charset="0"/>
              <a:cs typeface="Times New Roman" pitchFamily="18" charset="0"/>
            </a:endParaRPr>
          </a:p>
        </p:txBody>
      </p:sp>
      <p:sp>
        <p:nvSpPr>
          <p:cNvPr id="13" name="TextBox 12"/>
          <p:cNvSpPr txBox="1"/>
          <p:nvPr/>
        </p:nvSpPr>
        <p:spPr>
          <a:xfrm>
            <a:off x="4981575" y="5466130"/>
            <a:ext cx="3467100" cy="369332"/>
          </a:xfrm>
          <a:prstGeom prst="rect">
            <a:avLst/>
          </a:prstGeom>
          <a:noFill/>
        </p:spPr>
        <p:txBody>
          <a:bodyPr wrap="square" rtlCol="0">
            <a:spAutoFit/>
          </a:bodyPr>
          <a:lstStyle/>
          <a:p>
            <a:endParaRPr lang="en-US"/>
          </a:p>
        </p:txBody>
      </p:sp>
      <p:graphicFrame>
        <p:nvGraphicFramePr>
          <p:cNvPr id="36" name="Table 35"/>
          <p:cNvGraphicFramePr>
            <a:graphicFrameLocks noGrp="1"/>
          </p:cNvGraphicFramePr>
          <p:nvPr>
            <p:extLst>
              <p:ext uri="{D42A27DB-BD31-4B8C-83A1-F6EECF244321}">
                <p14:modId xmlns:p14="http://schemas.microsoft.com/office/powerpoint/2010/main" val="760697391"/>
              </p:ext>
            </p:extLst>
          </p:nvPr>
        </p:nvGraphicFramePr>
        <p:xfrm>
          <a:off x="1143000" y="2895600"/>
          <a:ext cx="7772400" cy="2755196"/>
        </p:xfrm>
        <a:graphic>
          <a:graphicData uri="http://schemas.openxmlformats.org/drawingml/2006/table">
            <a:tbl>
              <a:tblPr firstRow="1" bandRow="1">
                <a:tableStyleId>{E8B1032C-EA38-4F05-BA0D-38AFFFC7BED3}</a:tableStyleId>
              </a:tblPr>
              <a:tblGrid>
                <a:gridCol w="3048000"/>
                <a:gridCol w="4724400"/>
              </a:tblGrid>
              <a:tr h="1212986">
                <a:tc>
                  <a:txBody>
                    <a:bodyPr/>
                    <a:lstStyle/>
                    <a:p>
                      <a:pPr algn="ctr"/>
                      <a:endParaRPr lang="en-US" sz="2800" b="1" i="0">
                        <a:latin typeface="Times New Roman" pitchFamily="18" charset="0"/>
                        <a:cs typeface="Times New Roman" pitchFamily="18" charset="0"/>
                      </a:endParaRPr>
                    </a:p>
                  </a:txBody>
                  <a:tcPr/>
                </a:tc>
                <a:tc>
                  <a:txBody>
                    <a:bodyPr/>
                    <a:lstStyle/>
                    <a:p>
                      <a:pPr algn="ctr"/>
                      <a:endParaRPr lang="en-US" sz="2800" b="1" i="0">
                        <a:latin typeface="Times New Roman" pitchFamily="18" charset="0"/>
                        <a:cs typeface="Times New Roman" pitchFamily="18" charset="0"/>
                      </a:endParaRPr>
                    </a:p>
                  </a:txBody>
                  <a:tcPr/>
                </a:tc>
              </a:tr>
              <a:tr h="1542210">
                <a:tc>
                  <a:txBody>
                    <a:bodyPr/>
                    <a:lstStyle/>
                    <a:p>
                      <a:endParaRPr lang="en-US" sz="2800" i="1">
                        <a:latin typeface="Times New Roman" pitchFamily="18" charset="0"/>
                        <a:cs typeface="Times New Roman" pitchFamily="18" charset="0"/>
                      </a:endParaRPr>
                    </a:p>
                  </a:txBody>
                  <a:tcPr/>
                </a:tc>
                <a:tc>
                  <a:txBody>
                    <a:bodyPr/>
                    <a:lstStyle/>
                    <a:p>
                      <a:endParaRPr lang="en-US" sz="2800" i="1">
                        <a:latin typeface="Times New Roman" pitchFamily="18" charset="0"/>
                        <a:cs typeface="Times New Roman" pitchFamily="18" charset="0"/>
                      </a:endParaRPr>
                    </a:p>
                  </a:txBody>
                  <a:tcPr/>
                </a:tc>
              </a:tr>
            </a:tbl>
          </a:graphicData>
        </a:graphic>
      </p:graphicFrame>
      <p:sp>
        <p:nvSpPr>
          <p:cNvPr id="37" name="TextBox 36"/>
          <p:cNvSpPr txBox="1"/>
          <p:nvPr/>
        </p:nvSpPr>
        <p:spPr>
          <a:xfrm>
            <a:off x="1676397" y="3075149"/>
            <a:ext cx="2152653" cy="954107"/>
          </a:xfrm>
          <a:prstGeom prst="rect">
            <a:avLst/>
          </a:prstGeom>
          <a:noFill/>
        </p:spPr>
        <p:txBody>
          <a:bodyPr wrap="square" rtlCol="0">
            <a:spAutoFit/>
          </a:bodyPr>
          <a:lstStyle/>
          <a:p>
            <a:r>
              <a:rPr lang="en-US" sz="2800" b="1">
                <a:latin typeface="Times New Roman" pitchFamily="18" charset="0"/>
                <a:cs typeface="Times New Roman" pitchFamily="18" charset="0"/>
              </a:rPr>
              <a:t>Chỉ trí thức </a:t>
            </a:r>
          </a:p>
          <a:p>
            <a:endParaRPr lang="en-US" sz="2800"/>
          </a:p>
        </p:txBody>
      </p:sp>
      <p:sp>
        <p:nvSpPr>
          <p:cNvPr id="38" name="TextBox 37"/>
          <p:cNvSpPr txBox="1"/>
          <p:nvPr/>
        </p:nvSpPr>
        <p:spPr>
          <a:xfrm>
            <a:off x="4305300" y="3075149"/>
            <a:ext cx="4610100" cy="954107"/>
          </a:xfrm>
          <a:prstGeom prst="rect">
            <a:avLst/>
          </a:prstGeom>
          <a:noFill/>
        </p:spPr>
        <p:txBody>
          <a:bodyPr wrap="square" rtlCol="0">
            <a:spAutoFit/>
          </a:bodyPr>
          <a:lstStyle/>
          <a:p>
            <a:r>
              <a:rPr lang="en-US" sz="2800" b="1">
                <a:latin typeface="Times New Roman" pitchFamily="18" charset="0"/>
                <a:cs typeface="Times New Roman" pitchFamily="18" charset="0"/>
              </a:rPr>
              <a:t>Chỉ hoạt động của trí thức </a:t>
            </a:r>
          </a:p>
          <a:p>
            <a:endParaRPr lang="en-US" sz="2800"/>
          </a:p>
        </p:txBody>
      </p:sp>
      <p:sp>
        <p:nvSpPr>
          <p:cNvPr id="39" name="TextBox 38"/>
          <p:cNvSpPr txBox="1"/>
          <p:nvPr/>
        </p:nvSpPr>
        <p:spPr>
          <a:xfrm>
            <a:off x="1219200" y="4237226"/>
            <a:ext cx="2819400" cy="954107"/>
          </a:xfrm>
          <a:prstGeom prst="rect">
            <a:avLst/>
          </a:prstGeom>
          <a:noFill/>
        </p:spPr>
        <p:txBody>
          <a:bodyPr wrap="square" rtlCol="0">
            <a:spAutoFit/>
          </a:bodyPr>
          <a:lstStyle/>
          <a:p>
            <a:r>
              <a:rPr lang="en-US" sz="2800" i="1">
                <a:latin typeface="Times New Roman" pitchFamily="18" charset="0"/>
                <a:cs typeface="Times New Roman" pitchFamily="18" charset="0"/>
              </a:rPr>
              <a:t>M: bác sĩ,….</a:t>
            </a:r>
          </a:p>
          <a:p>
            <a:endParaRPr lang="en-US" sz="2800"/>
          </a:p>
        </p:txBody>
      </p:sp>
      <p:sp>
        <p:nvSpPr>
          <p:cNvPr id="40" name="TextBox 39"/>
          <p:cNvSpPr txBox="1"/>
          <p:nvPr/>
        </p:nvSpPr>
        <p:spPr>
          <a:xfrm>
            <a:off x="4418684" y="4198529"/>
            <a:ext cx="4344316" cy="523220"/>
          </a:xfrm>
          <a:prstGeom prst="rect">
            <a:avLst/>
          </a:prstGeom>
          <a:noFill/>
        </p:spPr>
        <p:txBody>
          <a:bodyPr wrap="square" rtlCol="0">
            <a:spAutoFit/>
          </a:bodyPr>
          <a:lstStyle/>
          <a:p>
            <a:r>
              <a:rPr lang="en-US" sz="2800" i="1">
                <a:latin typeface="Times New Roman" pitchFamily="18" charset="0"/>
                <a:cs typeface="Times New Roman" pitchFamily="18" charset="0"/>
              </a:rPr>
              <a:t>M: chữa bệnh,…</a:t>
            </a:r>
          </a:p>
        </p:txBody>
      </p:sp>
    </p:spTree>
    <p:extLst>
      <p:ext uri="{BB962C8B-B14F-4D97-AF65-F5344CB8AC3E}">
        <p14:creationId xmlns:p14="http://schemas.microsoft.com/office/powerpoint/2010/main" val="1029668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fade">
                                      <p:cBhvr>
                                        <p:cTn id="24" dur="1000"/>
                                        <p:tgtEl>
                                          <p:spTgt spid="36"/>
                                        </p:tgtEl>
                                      </p:cBhvr>
                                    </p:animEffect>
                                    <p:anim calcmode="lin" valueType="num">
                                      <p:cBhvr>
                                        <p:cTn id="25" dur="1000" fill="hold"/>
                                        <p:tgtEl>
                                          <p:spTgt spid="36"/>
                                        </p:tgtEl>
                                        <p:attrNameLst>
                                          <p:attrName>ppt_x</p:attrName>
                                        </p:attrNameLst>
                                      </p:cBhvr>
                                      <p:tavLst>
                                        <p:tav tm="0">
                                          <p:val>
                                            <p:strVal val="#ppt_x"/>
                                          </p:val>
                                        </p:tav>
                                        <p:tav tm="100000">
                                          <p:val>
                                            <p:strVal val="#ppt_x"/>
                                          </p:val>
                                        </p:tav>
                                      </p:tavLst>
                                    </p:anim>
                                    <p:anim calcmode="lin" valueType="num">
                                      <p:cBhvr>
                                        <p:cTn id="26"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anim calcmode="lin" valueType="num">
                                      <p:cBhvr additive="base">
                                        <p:cTn id="31" dur="500" fill="hold"/>
                                        <p:tgtEl>
                                          <p:spTgt spid="37"/>
                                        </p:tgtEl>
                                        <p:attrNameLst>
                                          <p:attrName>ppt_x</p:attrName>
                                        </p:attrNameLst>
                                      </p:cBhvr>
                                      <p:tavLst>
                                        <p:tav tm="0">
                                          <p:val>
                                            <p:strVal val="#ppt_x"/>
                                          </p:val>
                                        </p:tav>
                                        <p:tav tm="100000">
                                          <p:val>
                                            <p:strVal val="#ppt_x"/>
                                          </p:val>
                                        </p:tav>
                                      </p:tavLst>
                                    </p:anim>
                                    <p:anim calcmode="lin" valueType="num">
                                      <p:cBhvr additive="base">
                                        <p:cTn id="3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8"/>
                                        </p:tgtEl>
                                        <p:attrNameLst>
                                          <p:attrName>style.visibility</p:attrName>
                                        </p:attrNameLst>
                                      </p:cBhvr>
                                      <p:to>
                                        <p:strVal val="visible"/>
                                      </p:to>
                                    </p:set>
                                    <p:anim calcmode="lin" valueType="num">
                                      <p:cBhvr additive="base">
                                        <p:cTn id="37" dur="500" fill="hold"/>
                                        <p:tgtEl>
                                          <p:spTgt spid="38"/>
                                        </p:tgtEl>
                                        <p:attrNameLst>
                                          <p:attrName>ppt_x</p:attrName>
                                        </p:attrNameLst>
                                      </p:cBhvr>
                                      <p:tavLst>
                                        <p:tav tm="0">
                                          <p:val>
                                            <p:strVal val="#ppt_x"/>
                                          </p:val>
                                        </p:tav>
                                        <p:tav tm="100000">
                                          <p:val>
                                            <p:strVal val="#ppt_x"/>
                                          </p:val>
                                        </p:tav>
                                      </p:tavLst>
                                    </p:anim>
                                    <p:anim calcmode="lin" valueType="num">
                                      <p:cBhvr additive="base">
                                        <p:cTn id="3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anim calcmode="lin" valueType="num">
                                      <p:cBhvr additive="base">
                                        <p:cTn id="43" dur="500" fill="hold"/>
                                        <p:tgtEl>
                                          <p:spTgt spid="39"/>
                                        </p:tgtEl>
                                        <p:attrNameLst>
                                          <p:attrName>ppt_x</p:attrName>
                                        </p:attrNameLst>
                                      </p:cBhvr>
                                      <p:tavLst>
                                        <p:tav tm="0">
                                          <p:val>
                                            <p:strVal val="#ppt_x"/>
                                          </p:val>
                                        </p:tav>
                                        <p:tav tm="100000">
                                          <p:val>
                                            <p:strVal val="#ppt_x"/>
                                          </p:val>
                                        </p:tav>
                                      </p:tavLst>
                                    </p:anim>
                                    <p:anim calcmode="lin" valueType="num">
                                      <p:cBhvr additive="base">
                                        <p:cTn id="4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0"/>
                                        </p:tgtEl>
                                        <p:attrNameLst>
                                          <p:attrName>style.visibility</p:attrName>
                                        </p:attrNameLst>
                                      </p:cBhvr>
                                      <p:to>
                                        <p:strVal val="visible"/>
                                      </p:to>
                                    </p:set>
                                    <p:anim calcmode="lin" valueType="num">
                                      <p:cBhvr additive="base">
                                        <p:cTn id="49" dur="500" fill="hold"/>
                                        <p:tgtEl>
                                          <p:spTgt spid="40"/>
                                        </p:tgtEl>
                                        <p:attrNameLst>
                                          <p:attrName>ppt_x</p:attrName>
                                        </p:attrNameLst>
                                      </p:cBhvr>
                                      <p:tavLst>
                                        <p:tav tm="0">
                                          <p:val>
                                            <p:strVal val="#ppt_x"/>
                                          </p:val>
                                        </p:tav>
                                        <p:tav tm="100000">
                                          <p:val>
                                            <p:strVal val="#ppt_x"/>
                                          </p:val>
                                        </p:tav>
                                      </p:tavLst>
                                    </p:anim>
                                    <p:anim calcmode="lin" valueType="num">
                                      <p:cBhvr additive="base">
                                        <p:cTn id="5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37" grpId="0"/>
      <p:bldP spid="38" grpId="0"/>
      <p:bldP spid="39" grpId="0"/>
      <p:bldP spid="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075" descr="5"/>
          <p:cNvPicPr>
            <a:picLocks noChangeAspect="1"/>
          </p:cNvPicPr>
          <p:nvPr/>
        </p:nvPicPr>
        <p:blipFill>
          <a:blip r:embed="rId2"/>
          <a:stretch>
            <a:fillRect/>
          </a:stretch>
        </p:blipFill>
        <p:spPr>
          <a:xfrm>
            <a:off x="-325683" y="0"/>
            <a:ext cx="9469684" cy="7104407"/>
          </a:xfrm>
          <a:prstGeom prst="rect">
            <a:avLst/>
          </a:prstGeom>
          <a:noFill/>
          <a:ln w="9525">
            <a:noFill/>
          </a:ln>
        </p:spPr>
      </p:pic>
      <p:sp>
        <p:nvSpPr>
          <p:cNvPr id="6" name="TextBox 5"/>
          <p:cNvSpPr txBox="1"/>
          <p:nvPr/>
        </p:nvSpPr>
        <p:spPr>
          <a:xfrm>
            <a:off x="2743200" y="152400"/>
            <a:ext cx="3124200" cy="523220"/>
          </a:xfrm>
          <a:prstGeom prst="rect">
            <a:avLst/>
          </a:prstGeom>
          <a:noFill/>
        </p:spPr>
        <p:txBody>
          <a:bodyPr wrap="square" rtlCol="0">
            <a:spAutoFit/>
          </a:bodyPr>
          <a:lstStyle/>
          <a:p>
            <a:pPr algn="ctr"/>
            <a:r>
              <a:rPr lang="en-US" sz="2800" b="1" smtClean="0">
                <a:solidFill>
                  <a:srgbClr val="FF0000"/>
                </a:solidFill>
                <a:latin typeface="Times New Roman" pitchFamily="18" charset="0"/>
                <a:cs typeface="Times New Roman" pitchFamily="18" charset="0"/>
              </a:rPr>
              <a:t>Luyện từ và câu </a:t>
            </a:r>
            <a:endParaRPr lang="en-US" sz="2800" b="1">
              <a:solidFill>
                <a:srgbClr val="FF0000"/>
              </a:solidFill>
              <a:latin typeface="Times New Roman" pitchFamily="18" charset="0"/>
              <a:cs typeface="Times New Roman" pitchFamily="18" charset="0"/>
            </a:endParaRPr>
          </a:p>
        </p:txBody>
      </p:sp>
      <p:sp>
        <p:nvSpPr>
          <p:cNvPr id="7" name="TextBox 6"/>
          <p:cNvSpPr txBox="1"/>
          <p:nvPr/>
        </p:nvSpPr>
        <p:spPr>
          <a:xfrm>
            <a:off x="1426200" y="647699"/>
            <a:ext cx="6224587" cy="954107"/>
          </a:xfrm>
          <a:prstGeom prst="rect">
            <a:avLst/>
          </a:prstGeom>
          <a:noFill/>
        </p:spPr>
        <p:txBody>
          <a:bodyPr wrap="square" rtlCol="0">
            <a:spAutoFit/>
          </a:bodyPr>
          <a:lstStyle/>
          <a:p>
            <a:pPr algn="ctr"/>
            <a:r>
              <a:rPr lang="en-US" sz="2800" b="1" smtClean="0">
                <a:solidFill>
                  <a:schemeClr val="accent6">
                    <a:lumMod val="75000"/>
                  </a:schemeClr>
                </a:solidFill>
                <a:latin typeface="Times New Roman" pitchFamily="18" charset="0"/>
                <a:cs typeface="Times New Roman" pitchFamily="18" charset="0"/>
              </a:rPr>
              <a:t>Mở rộng vốn từ : Sáng tạo. </a:t>
            </a:r>
          </a:p>
          <a:p>
            <a:pPr algn="ctr"/>
            <a:r>
              <a:rPr lang="en-US" sz="2800" b="1" smtClean="0">
                <a:solidFill>
                  <a:schemeClr val="accent6">
                    <a:lumMod val="75000"/>
                  </a:schemeClr>
                </a:solidFill>
                <a:latin typeface="Times New Roman" pitchFamily="18" charset="0"/>
                <a:cs typeface="Times New Roman" pitchFamily="18" charset="0"/>
              </a:rPr>
              <a:t>Dấu phẩy, dấu chấm, dấu chấm hỏi </a:t>
            </a:r>
            <a:endParaRPr lang="en-US" sz="2800" b="1">
              <a:solidFill>
                <a:schemeClr val="accent6">
                  <a:lumMod val="75000"/>
                </a:schemeClr>
              </a:solidFill>
              <a:latin typeface="Times New Roman" pitchFamily="18" charset="0"/>
              <a:cs typeface="Times New Roman" pitchFamily="18" charset="0"/>
            </a:endParaRPr>
          </a:p>
        </p:txBody>
      </p:sp>
      <p:sp>
        <p:nvSpPr>
          <p:cNvPr id="9" name="TextBox 8"/>
          <p:cNvSpPr txBox="1"/>
          <p:nvPr/>
        </p:nvSpPr>
        <p:spPr>
          <a:xfrm>
            <a:off x="904875" y="1601806"/>
            <a:ext cx="7543800" cy="954107"/>
          </a:xfrm>
          <a:prstGeom prst="rect">
            <a:avLst/>
          </a:prstGeom>
          <a:noFill/>
        </p:spPr>
        <p:txBody>
          <a:bodyPr wrap="square" rtlCol="0">
            <a:spAutoFit/>
          </a:bodyPr>
          <a:lstStyle/>
          <a:p>
            <a:r>
              <a:rPr lang="en-US" sz="2800" b="1" smtClean="0">
                <a:solidFill>
                  <a:srgbClr val="00B050"/>
                </a:solidFill>
                <a:latin typeface="Times New Roman" pitchFamily="18" charset="0"/>
                <a:cs typeface="Times New Roman" pitchFamily="18" charset="0"/>
              </a:rPr>
              <a:t>1. Dựa vào những bài tập đọc và chính tả đã học ở các tuần 21, 22, em hãy tìm các từ ngữ:</a:t>
            </a:r>
            <a:endParaRPr lang="en-US" sz="2800" b="1">
              <a:solidFill>
                <a:srgbClr val="00B050"/>
              </a:solidFill>
              <a:latin typeface="Times New Roman" pitchFamily="18" charset="0"/>
              <a:cs typeface="Times New Roman" pitchFamily="18" charset="0"/>
            </a:endParaRPr>
          </a:p>
        </p:txBody>
      </p:sp>
      <p:sp>
        <p:nvSpPr>
          <p:cNvPr id="10" name="TextBox 9"/>
          <p:cNvSpPr txBox="1"/>
          <p:nvPr/>
        </p:nvSpPr>
        <p:spPr>
          <a:xfrm>
            <a:off x="838200" y="3421559"/>
            <a:ext cx="3352800" cy="523220"/>
          </a:xfrm>
          <a:prstGeom prst="rect">
            <a:avLst/>
          </a:prstGeom>
          <a:noFill/>
        </p:spPr>
        <p:txBody>
          <a:bodyPr wrap="square" rtlCol="0">
            <a:spAutoFit/>
          </a:bodyPr>
          <a:lstStyle/>
          <a:p>
            <a:pPr marL="457200" indent="-457200">
              <a:buAutoNum type="alphaLcParenR"/>
            </a:pPr>
            <a:endParaRPr lang="en-US" sz="2800" b="1">
              <a:solidFill>
                <a:schemeClr val="accent6">
                  <a:lumMod val="50000"/>
                </a:schemeClr>
              </a:solidFill>
              <a:latin typeface="Times New Roman" pitchFamily="18" charset="0"/>
              <a:cs typeface="Times New Roman" pitchFamily="18" charset="0"/>
            </a:endParaRPr>
          </a:p>
        </p:txBody>
      </p:sp>
      <p:sp>
        <p:nvSpPr>
          <p:cNvPr id="13" name="TextBox 12"/>
          <p:cNvSpPr txBox="1"/>
          <p:nvPr/>
        </p:nvSpPr>
        <p:spPr>
          <a:xfrm>
            <a:off x="4981575" y="5466130"/>
            <a:ext cx="3467100" cy="369332"/>
          </a:xfrm>
          <a:prstGeom prst="rect">
            <a:avLst/>
          </a:prstGeom>
          <a:noFill/>
        </p:spPr>
        <p:txBody>
          <a:bodyPr wrap="square" rtlCol="0">
            <a:spAutoFit/>
          </a:bodyPr>
          <a:lstStyle/>
          <a:p>
            <a:endParaRPr lang="en-US"/>
          </a:p>
        </p:txBody>
      </p:sp>
      <p:graphicFrame>
        <p:nvGraphicFramePr>
          <p:cNvPr id="20" name="Table 19"/>
          <p:cNvGraphicFramePr>
            <a:graphicFrameLocks noGrp="1"/>
          </p:cNvGraphicFramePr>
          <p:nvPr>
            <p:extLst>
              <p:ext uri="{D42A27DB-BD31-4B8C-83A1-F6EECF244321}">
                <p14:modId xmlns:p14="http://schemas.microsoft.com/office/powerpoint/2010/main" val="2241632399"/>
              </p:ext>
            </p:extLst>
          </p:nvPr>
        </p:nvGraphicFramePr>
        <p:xfrm>
          <a:off x="685800" y="2555913"/>
          <a:ext cx="8084339" cy="3902769"/>
        </p:xfrm>
        <a:graphic>
          <a:graphicData uri="http://schemas.openxmlformats.org/drawingml/2006/table">
            <a:tbl>
              <a:tblPr firstRow="1" bandRow="1">
                <a:tableStyleId>{5DA37D80-6434-44D0-A028-1B22A696006F}</a:tableStyleId>
              </a:tblPr>
              <a:tblGrid>
                <a:gridCol w="3581400"/>
                <a:gridCol w="4502939"/>
              </a:tblGrid>
              <a:tr h="572493">
                <a:tc>
                  <a:txBody>
                    <a:bodyPr/>
                    <a:lstStyle/>
                    <a:p>
                      <a:pPr algn="ctr"/>
                      <a:endParaRPr lang="en-US" sz="2800">
                        <a:solidFill>
                          <a:schemeClr val="accent6">
                            <a:lumMod val="50000"/>
                          </a:schemeClr>
                        </a:solidFill>
                        <a:latin typeface="Times New Roman" pitchFamily="18" charset="0"/>
                        <a:cs typeface="Times New Roman" pitchFamily="18" charset="0"/>
                      </a:endParaRPr>
                    </a:p>
                  </a:txBody>
                  <a:tcPr/>
                </a:tc>
                <a:tc>
                  <a:txBody>
                    <a:bodyPr/>
                    <a:lstStyle/>
                    <a:p>
                      <a:pPr algn="ctr"/>
                      <a:endParaRPr lang="en-US" sz="2800">
                        <a:solidFill>
                          <a:schemeClr val="accent6">
                            <a:lumMod val="50000"/>
                          </a:schemeClr>
                        </a:solidFill>
                        <a:latin typeface="Times New Roman" pitchFamily="18" charset="0"/>
                        <a:cs typeface="Times New Roman" pitchFamily="18" charset="0"/>
                      </a:endParaRPr>
                    </a:p>
                  </a:txBody>
                  <a:tcPr/>
                </a:tc>
              </a:tr>
              <a:tr h="681594">
                <a:tc>
                  <a:txBody>
                    <a:bodyPr/>
                    <a:lstStyle/>
                    <a:p>
                      <a:endParaRPr lang="en-US" sz="2800" b="1" i="1">
                        <a:latin typeface="Times New Roman" pitchFamily="18" charset="0"/>
                        <a:cs typeface="Times New Roman" pitchFamily="18" charset="0"/>
                      </a:endParaRPr>
                    </a:p>
                  </a:txBody>
                  <a:tcPr/>
                </a:tc>
                <a:tc>
                  <a:txBody>
                    <a:bodyPr/>
                    <a:lstStyle/>
                    <a:p>
                      <a:endParaRPr lang="en-US" sz="2800" b="1" i="1">
                        <a:latin typeface="Times New Roman" pitchFamily="18" charset="0"/>
                        <a:cs typeface="Times New Roman" pitchFamily="18" charset="0"/>
                      </a:endParaRPr>
                    </a:p>
                  </a:txBody>
                  <a:tcPr/>
                </a:tc>
              </a:tr>
              <a:tr h="549117">
                <a:tc>
                  <a:txBody>
                    <a:bodyPr/>
                    <a:lstStyle/>
                    <a:p>
                      <a:endParaRPr lang="en-US" sz="2800" b="0">
                        <a:latin typeface="Times New Roman" pitchFamily="18" charset="0"/>
                        <a:cs typeface="Times New Roman" pitchFamily="18" charset="0"/>
                      </a:endParaRPr>
                    </a:p>
                  </a:txBody>
                  <a:tcPr/>
                </a:tc>
                <a:tc>
                  <a:txBody>
                    <a:bodyPr/>
                    <a:lstStyle/>
                    <a:p>
                      <a:endParaRPr lang="en-US" sz="2800" b="0">
                        <a:latin typeface="Times New Roman" pitchFamily="18" charset="0"/>
                        <a:cs typeface="Times New Roman" pitchFamily="18" charset="0"/>
                      </a:endParaRPr>
                    </a:p>
                  </a:txBody>
                  <a:tcPr/>
                </a:tc>
              </a:tr>
              <a:tr h="549117">
                <a:tc>
                  <a:txBody>
                    <a:bodyPr/>
                    <a:lstStyle/>
                    <a:p>
                      <a:endParaRPr lang="en-US" sz="2800" b="0">
                        <a:latin typeface="Times New Roman" pitchFamily="18" charset="0"/>
                        <a:cs typeface="Times New Roman" pitchFamily="18" charset="0"/>
                      </a:endParaRPr>
                    </a:p>
                  </a:txBody>
                  <a:tcPr/>
                </a:tc>
                <a:tc>
                  <a:txBody>
                    <a:bodyPr/>
                    <a:lstStyle/>
                    <a:p>
                      <a:endParaRPr lang="en-US" sz="2800" b="0">
                        <a:latin typeface="Times New Roman" pitchFamily="18" charset="0"/>
                        <a:cs typeface="Times New Roman" pitchFamily="18" charset="0"/>
                      </a:endParaRPr>
                    </a:p>
                  </a:txBody>
                  <a:tcPr/>
                </a:tc>
              </a:tr>
              <a:tr h="549117">
                <a:tc>
                  <a:txBody>
                    <a:bodyPr/>
                    <a:lstStyle/>
                    <a:p>
                      <a:endParaRPr lang="en-US" sz="2800" b="0">
                        <a:latin typeface="Times New Roman" pitchFamily="18" charset="0"/>
                        <a:cs typeface="Times New Roman" pitchFamily="18" charset="0"/>
                      </a:endParaRPr>
                    </a:p>
                  </a:txBody>
                  <a:tcPr/>
                </a:tc>
                <a:tc>
                  <a:txBody>
                    <a:bodyPr/>
                    <a:lstStyle/>
                    <a:p>
                      <a:endParaRPr lang="en-US" sz="2800" b="0">
                        <a:latin typeface="Times New Roman" pitchFamily="18" charset="0"/>
                        <a:cs typeface="Times New Roman" pitchFamily="18" charset="0"/>
                      </a:endParaRPr>
                    </a:p>
                  </a:txBody>
                  <a:tcPr/>
                </a:tc>
              </a:tr>
              <a:tr h="1001331">
                <a:tc>
                  <a:txBody>
                    <a:bodyPr/>
                    <a:lstStyle/>
                    <a:p>
                      <a:endParaRPr lang="en-US" sz="2800" b="0">
                        <a:latin typeface="Times New Roman" pitchFamily="18" charset="0"/>
                        <a:cs typeface="Times New Roman" pitchFamily="18" charset="0"/>
                      </a:endParaRPr>
                    </a:p>
                  </a:txBody>
                  <a:tcPr/>
                </a:tc>
                <a:tc>
                  <a:txBody>
                    <a:bodyPr/>
                    <a:lstStyle/>
                    <a:p>
                      <a:endParaRPr lang="en-US" sz="2800" b="0">
                        <a:latin typeface="Times New Roman" pitchFamily="18" charset="0"/>
                        <a:cs typeface="Times New Roman" pitchFamily="18" charset="0"/>
                      </a:endParaRPr>
                    </a:p>
                  </a:txBody>
                  <a:tcPr/>
                </a:tc>
              </a:tr>
            </a:tbl>
          </a:graphicData>
        </a:graphic>
      </p:graphicFrame>
      <p:sp>
        <p:nvSpPr>
          <p:cNvPr id="21" name="TextBox 20"/>
          <p:cNvSpPr txBox="1"/>
          <p:nvPr/>
        </p:nvSpPr>
        <p:spPr>
          <a:xfrm>
            <a:off x="1311903" y="2584489"/>
            <a:ext cx="2219325" cy="523220"/>
          </a:xfrm>
          <a:prstGeom prst="rect">
            <a:avLst/>
          </a:prstGeom>
          <a:noFill/>
        </p:spPr>
        <p:txBody>
          <a:bodyPr wrap="square" rtlCol="0">
            <a:spAutoFit/>
          </a:bodyPr>
          <a:lstStyle/>
          <a:p>
            <a:pPr lvl="0"/>
            <a:r>
              <a:rPr lang="en-US" sz="2800" b="1">
                <a:solidFill>
                  <a:srgbClr val="F79646">
                    <a:lumMod val="50000"/>
                  </a:srgbClr>
                </a:solidFill>
                <a:latin typeface="Times New Roman" pitchFamily="18" charset="0"/>
                <a:cs typeface="Times New Roman" pitchFamily="18" charset="0"/>
              </a:rPr>
              <a:t>Chỉ trí thức </a:t>
            </a:r>
          </a:p>
        </p:txBody>
      </p:sp>
      <p:sp>
        <p:nvSpPr>
          <p:cNvPr id="22" name="TextBox 21"/>
          <p:cNvSpPr txBox="1"/>
          <p:nvPr/>
        </p:nvSpPr>
        <p:spPr>
          <a:xfrm>
            <a:off x="4380584" y="2602679"/>
            <a:ext cx="4322131" cy="523220"/>
          </a:xfrm>
          <a:prstGeom prst="rect">
            <a:avLst/>
          </a:prstGeom>
          <a:noFill/>
        </p:spPr>
        <p:txBody>
          <a:bodyPr wrap="square" rtlCol="0">
            <a:spAutoFit/>
          </a:bodyPr>
          <a:lstStyle/>
          <a:p>
            <a:pPr lvl="0"/>
            <a:r>
              <a:rPr lang="en-US" sz="2800" b="1" smtClean="0">
                <a:solidFill>
                  <a:srgbClr val="F79646">
                    <a:lumMod val="50000"/>
                  </a:srgbClr>
                </a:solidFill>
                <a:latin typeface="Times New Roman" pitchFamily="18" charset="0"/>
                <a:cs typeface="Times New Roman" pitchFamily="18" charset="0"/>
              </a:rPr>
              <a:t>Chỉ hoạt động của  </a:t>
            </a:r>
            <a:r>
              <a:rPr lang="en-US" sz="2800" b="1">
                <a:solidFill>
                  <a:srgbClr val="F79646">
                    <a:lumMod val="50000"/>
                  </a:srgbClr>
                </a:solidFill>
                <a:latin typeface="Times New Roman" pitchFamily="18" charset="0"/>
                <a:cs typeface="Times New Roman" pitchFamily="18" charset="0"/>
              </a:rPr>
              <a:t>trí thức </a:t>
            </a:r>
          </a:p>
        </p:txBody>
      </p:sp>
      <p:sp>
        <p:nvSpPr>
          <p:cNvPr id="23" name="TextBox 22"/>
          <p:cNvSpPr txBox="1"/>
          <p:nvPr/>
        </p:nvSpPr>
        <p:spPr>
          <a:xfrm>
            <a:off x="1407150" y="3125899"/>
            <a:ext cx="2142209" cy="954107"/>
          </a:xfrm>
          <a:prstGeom prst="rect">
            <a:avLst/>
          </a:prstGeom>
          <a:noFill/>
        </p:spPr>
        <p:txBody>
          <a:bodyPr wrap="square" rtlCol="0">
            <a:spAutoFit/>
          </a:bodyPr>
          <a:lstStyle/>
          <a:p>
            <a:r>
              <a:rPr lang="en-US" sz="2800" b="1" i="1">
                <a:latin typeface="Times New Roman" pitchFamily="18" charset="0"/>
                <a:cs typeface="Times New Roman" pitchFamily="18" charset="0"/>
              </a:rPr>
              <a:t>M: </a:t>
            </a:r>
            <a:r>
              <a:rPr lang="en-US" sz="2800" b="1" i="1" smtClean="0">
                <a:latin typeface="Times New Roman" pitchFamily="18" charset="0"/>
                <a:cs typeface="Times New Roman" pitchFamily="18" charset="0"/>
              </a:rPr>
              <a:t>bác sĩ</a:t>
            </a:r>
            <a:endParaRPr lang="en-US" sz="2800" b="1" i="1">
              <a:latin typeface="Times New Roman" pitchFamily="18" charset="0"/>
              <a:cs typeface="Times New Roman" pitchFamily="18" charset="0"/>
            </a:endParaRPr>
          </a:p>
          <a:p>
            <a:pPr lvl="0"/>
            <a:endParaRPr lang="en-US" sz="2800">
              <a:solidFill>
                <a:srgbClr val="F79646">
                  <a:lumMod val="50000"/>
                </a:srgbClr>
              </a:solidFill>
              <a:latin typeface="Times New Roman" pitchFamily="18" charset="0"/>
              <a:cs typeface="Times New Roman" pitchFamily="18" charset="0"/>
            </a:endParaRPr>
          </a:p>
        </p:txBody>
      </p:sp>
      <p:sp>
        <p:nvSpPr>
          <p:cNvPr id="24" name="TextBox 23"/>
          <p:cNvSpPr txBox="1"/>
          <p:nvPr/>
        </p:nvSpPr>
        <p:spPr>
          <a:xfrm>
            <a:off x="4769640" y="3125899"/>
            <a:ext cx="3314701" cy="954107"/>
          </a:xfrm>
          <a:prstGeom prst="rect">
            <a:avLst/>
          </a:prstGeom>
          <a:noFill/>
        </p:spPr>
        <p:txBody>
          <a:bodyPr wrap="square" rtlCol="0">
            <a:spAutoFit/>
          </a:bodyPr>
          <a:lstStyle/>
          <a:p>
            <a:r>
              <a:rPr lang="en-US" sz="2800" smtClean="0">
                <a:solidFill>
                  <a:srgbClr val="F79646">
                    <a:lumMod val="50000"/>
                  </a:srgbClr>
                </a:solidFill>
                <a:latin typeface="Times New Roman" pitchFamily="18" charset="0"/>
                <a:cs typeface="Times New Roman" pitchFamily="18" charset="0"/>
              </a:rPr>
              <a:t> </a:t>
            </a:r>
            <a:r>
              <a:rPr lang="en-US" sz="2800" b="1" i="1">
                <a:latin typeface="Times New Roman" pitchFamily="18" charset="0"/>
                <a:cs typeface="Times New Roman" pitchFamily="18" charset="0"/>
              </a:rPr>
              <a:t>M: chữa bệnh </a:t>
            </a:r>
          </a:p>
          <a:p>
            <a:pPr lvl="0"/>
            <a:endParaRPr lang="en-US" sz="2800">
              <a:solidFill>
                <a:srgbClr val="F79646">
                  <a:lumMod val="50000"/>
                </a:srgbClr>
              </a:solidFill>
              <a:latin typeface="Times New Roman" pitchFamily="18" charset="0"/>
              <a:cs typeface="Times New Roman" pitchFamily="18" charset="0"/>
            </a:endParaRPr>
          </a:p>
        </p:txBody>
      </p:sp>
      <p:sp>
        <p:nvSpPr>
          <p:cNvPr id="26" name="TextBox 25"/>
          <p:cNvSpPr txBox="1"/>
          <p:nvPr/>
        </p:nvSpPr>
        <p:spPr>
          <a:xfrm>
            <a:off x="712365" y="3698530"/>
            <a:ext cx="3723359" cy="954107"/>
          </a:xfrm>
          <a:prstGeom prst="rect">
            <a:avLst/>
          </a:prstGeom>
          <a:noFill/>
        </p:spPr>
        <p:txBody>
          <a:bodyPr wrap="square" rtlCol="0">
            <a:spAutoFit/>
          </a:bodyPr>
          <a:lstStyle/>
          <a:p>
            <a:r>
              <a:rPr lang="en-US" sz="2800" smtClean="0">
                <a:latin typeface="Times New Roman" pitchFamily="18" charset="0"/>
                <a:cs typeface="Times New Roman" pitchFamily="18" charset="0"/>
              </a:rPr>
              <a:t>Thầy giáo, cô giáo </a:t>
            </a:r>
            <a:endParaRPr lang="en-US" sz="2800">
              <a:latin typeface="Times New Roman" pitchFamily="18" charset="0"/>
              <a:cs typeface="Times New Roman" pitchFamily="18" charset="0"/>
            </a:endParaRPr>
          </a:p>
          <a:p>
            <a:pPr lvl="0"/>
            <a:endParaRPr lang="en-US" sz="2800">
              <a:solidFill>
                <a:srgbClr val="F79646">
                  <a:lumMod val="50000"/>
                </a:srgbClr>
              </a:solidFill>
              <a:latin typeface="Times New Roman" pitchFamily="18" charset="0"/>
              <a:cs typeface="Times New Roman" pitchFamily="18" charset="0"/>
            </a:endParaRPr>
          </a:p>
        </p:txBody>
      </p:sp>
      <p:sp>
        <p:nvSpPr>
          <p:cNvPr id="27" name="TextBox 26"/>
          <p:cNvSpPr txBox="1"/>
          <p:nvPr/>
        </p:nvSpPr>
        <p:spPr>
          <a:xfrm>
            <a:off x="5299744" y="3698530"/>
            <a:ext cx="1905000" cy="954107"/>
          </a:xfrm>
          <a:prstGeom prst="rect">
            <a:avLst/>
          </a:prstGeom>
          <a:noFill/>
        </p:spPr>
        <p:txBody>
          <a:bodyPr wrap="square" rtlCol="0">
            <a:spAutoFit/>
          </a:bodyPr>
          <a:lstStyle/>
          <a:p>
            <a:r>
              <a:rPr lang="en-US" sz="2800">
                <a:latin typeface="Times New Roman" pitchFamily="18" charset="0"/>
                <a:cs typeface="Times New Roman" pitchFamily="18" charset="0"/>
              </a:rPr>
              <a:t>Dạy học</a:t>
            </a:r>
          </a:p>
          <a:p>
            <a:pPr lvl="0"/>
            <a:endParaRPr lang="en-US" sz="2800">
              <a:solidFill>
                <a:srgbClr val="F79646">
                  <a:lumMod val="50000"/>
                </a:srgbClr>
              </a:solidFill>
              <a:latin typeface="Times New Roman" pitchFamily="18" charset="0"/>
              <a:cs typeface="Times New Roman" pitchFamily="18" charset="0"/>
            </a:endParaRPr>
          </a:p>
        </p:txBody>
      </p:sp>
      <p:sp>
        <p:nvSpPr>
          <p:cNvPr id="28" name="TextBox 27"/>
          <p:cNvSpPr txBox="1"/>
          <p:nvPr/>
        </p:nvSpPr>
        <p:spPr>
          <a:xfrm>
            <a:off x="758990" y="4328907"/>
            <a:ext cx="2752725" cy="954107"/>
          </a:xfrm>
          <a:prstGeom prst="rect">
            <a:avLst/>
          </a:prstGeom>
          <a:noFill/>
        </p:spPr>
        <p:txBody>
          <a:bodyPr wrap="square" rtlCol="0">
            <a:spAutoFit/>
          </a:bodyPr>
          <a:lstStyle/>
          <a:p>
            <a:r>
              <a:rPr lang="en-US" sz="2800" smtClean="0">
                <a:latin typeface="Times New Roman" pitchFamily="18" charset="0"/>
                <a:cs typeface="Times New Roman" pitchFamily="18" charset="0"/>
              </a:rPr>
              <a:t>Nhà văn, nhà thơ</a:t>
            </a:r>
          </a:p>
          <a:p>
            <a:endParaRPr lang="en-US" sz="2800">
              <a:latin typeface="Times New Roman" pitchFamily="18" charset="0"/>
              <a:cs typeface="Times New Roman" pitchFamily="18" charset="0"/>
            </a:endParaRPr>
          </a:p>
        </p:txBody>
      </p:sp>
      <p:sp>
        <p:nvSpPr>
          <p:cNvPr id="29" name="TextBox 28"/>
          <p:cNvSpPr txBox="1"/>
          <p:nvPr/>
        </p:nvSpPr>
        <p:spPr>
          <a:xfrm>
            <a:off x="609599" y="4914097"/>
            <a:ext cx="3928893" cy="954107"/>
          </a:xfrm>
          <a:prstGeom prst="rect">
            <a:avLst/>
          </a:prstGeom>
          <a:noFill/>
        </p:spPr>
        <p:txBody>
          <a:bodyPr wrap="square" rtlCol="0">
            <a:spAutoFit/>
          </a:bodyPr>
          <a:lstStyle/>
          <a:p>
            <a:r>
              <a:rPr lang="en-US" sz="2800" smtClean="0">
                <a:latin typeface="Times New Roman" pitchFamily="18" charset="0"/>
                <a:cs typeface="Times New Roman" pitchFamily="18" charset="0"/>
              </a:rPr>
              <a:t>Nhà phát minh, kĩ </a:t>
            </a:r>
            <a:r>
              <a:rPr lang="en-US" sz="2800">
                <a:latin typeface="Times New Roman" pitchFamily="18" charset="0"/>
                <a:cs typeface="Times New Roman" pitchFamily="18" charset="0"/>
              </a:rPr>
              <a:t>sư</a:t>
            </a:r>
          </a:p>
          <a:p>
            <a:endParaRPr lang="en-US" sz="2800">
              <a:latin typeface="Times New Roman" pitchFamily="18" charset="0"/>
              <a:cs typeface="Times New Roman" pitchFamily="18" charset="0"/>
            </a:endParaRPr>
          </a:p>
        </p:txBody>
      </p:sp>
      <p:sp>
        <p:nvSpPr>
          <p:cNvPr id="30" name="TextBox 29"/>
          <p:cNvSpPr txBox="1"/>
          <p:nvPr/>
        </p:nvSpPr>
        <p:spPr>
          <a:xfrm>
            <a:off x="685800" y="5391150"/>
            <a:ext cx="3619500" cy="954107"/>
          </a:xfrm>
          <a:prstGeom prst="rect">
            <a:avLst/>
          </a:prstGeom>
          <a:noFill/>
        </p:spPr>
        <p:txBody>
          <a:bodyPr wrap="square" rtlCol="0">
            <a:spAutoFit/>
          </a:bodyPr>
          <a:lstStyle/>
          <a:p>
            <a:pPr algn="ctr"/>
            <a:r>
              <a:rPr lang="en-US" sz="2800" dirty="0" err="1">
                <a:solidFill>
                  <a:srgbClr val="000000"/>
                </a:solidFill>
                <a:latin typeface="Times New Roman" pitchFamily="18" charset="0"/>
                <a:cs typeface="Times New Roman" pitchFamily="18" charset="0"/>
              </a:rPr>
              <a:t>Nhà</a:t>
            </a:r>
            <a:r>
              <a:rPr lang="en-US" sz="2800" dirty="0">
                <a:solidFill>
                  <a:srgbClr val="000000"/>
                </a:solidFill>
                <a:latin typeface="Times New Roman" pitchFamily="18" charset="0"/>
                <a:cs typeface="Times New Roman" pitchFamily="18" charset="0"/>
              </a:rPr>
              <a:t> </a:t>
            </a:r>
            <a:r>
              <a:rPr lang="en-US" sz="2800" dirty="0" err="1" smtClean="0">
                <a:solidFill>
                  <a:srgbClr val="000000"/>
                </a:solidFill>
                <a:latin typeface="Times New Roman" pitchFamily="18" charset="0"/>
                <a:cs typeface="Times New Roman" pitchFamily="18" charset="0"/>
              </a:rPr>
              <a:t>bác</a:t>
            </a:r>
            <a:r>
              <a:rPr lang="en-US" sz="2800" dirty="0" smtClean="0">
                <a:solidFill>
                  <a:srgbClr val="000000"/>
                </a:solidFill>
                <a:latin typeface="Times New Roman" pitchFamily="18" charset="0"/>
                <a:cs typeface="Times New Roman" pitchFamily="18" charset="0"/>
              </a:rPr>
              <a:t> </a:t>
            </a:r>
            <a:r>
              <a:rPr lang="en-US" sz="2800" dirty="0" err="1" smtClean="0">
                <a:solidFill>
                  <a:srgbClr val="000000"/>
                </a:solidFill>
                <a:latin typeface="Times New Roman" pitchFamily="18" charset="0"/>
                <a:cs typeface="Times New Roman" pitchFamily="18" charset="0"/>
              </a:rPr>
              <a:t>học</a:t>
            </a:r>
            <a:r>
              <a:rPr lang="en-US" sz="2800" dirty="0" smtClean="0">
                <a:solidFill>
                  <a:srgbClr val="000000"/>
                </a:solidFill>
                <a:latin typeface="Times New Roman" pitchFamily="18" charset="0"/>
                <a:cs typeface="Times New Roman" pitchFamily="18" charset="0"/>
              </a:rPr>
              <a:t>, </a:t>
            </a:r>
            <a:r>
              <a:rPr lang="en-US" sz="2800" dirty="0" err="1" smtClean="0">
                <a:solidFill>
                  <a:srgbClr val="000000"/>
                </a:solidFill>
                <a:latin typeface="Times New Roman" pitchFamily="18" charset="0"/>
                <a:cs typeface="Times New Roman" pitchFamily="18" charset="0"/>
              </a:rPr>
              <a:t>tiến</a:t>
            </a:r>
            <a:r>
              <a:rPr lang="en-US" sz="2800" dirty="0" smtClean="0">
                <a:solidFill>
                  <a:srgbClr val="000000"/>
                </a:solidFill>
                <a:latin typeface="Times New Roman" pitchFamily="18" charset="0"/>
                <a:cs typeface="Times New Roman" pitchFamily="18" charset="0"/>
              </a:rPr>
              <a:t> </a:t>
            </a:r>
            <a:r>
              <a:rPr lang="en-US" sz="2800" dirty="0" err="1" smtClean="0">
                <a:solidFill>
                  <a:srgbClr val="000000"/>
                </a:solidFill>
                <a:latin typeface="Times New Roman" pitchFamily="18" charset="0"/>
                <a:cs typeface="Times New Roman" pitchFamily="18" charset="0"/>
              </a:rPr>
              <a:t>sĩ</a:t>
            </a:r>
            <a:r>
              <a:rPr lang="en-US" sz="2800" dirty="0" smtClean="0">
                <a:solidFill>
                  <a:srgbClr val="000000"/>
                </a:solidFill>
                <a:latin typeface="Times New Roman" pitchFamily="18" charset="0"/>
                <a:cs typeface="Times New Roman" pitchFamily="18" charset="0"/>
              </a:rPr>
              <a:t>,…</a:t>
            </a:r>
          </a:p>
          <a:p>
            <a:pPr algn="ctr"/>
            <a:endParaRPr lang="en-US" sz="2800" dirty="0">
              <a:latin typeface="Times New Roman" pitchFamily="18" charset="0"/>
              <a:cs typeface="Times New Roman" pitchFamily="18" charset="0"/>
            </a:endParaRPr>
          </a:p>
        </p:txBody>
      </p:sp>
      <p:sp>
        <p:nvSpPr>
          <p:cNvPr id="32" name="TextBox 31"/>
          <p:cNvSpPr txBox="1"/>
          <p:nvPr/>
        </p:nvSpPr>
        <p:spPr>
          <a:xfrm>
            <a:off x="5328319" y="4391027"/>
            <a:ext cx="2010691" cy="523220"/>
          </a:xfrm>
          <a:prstGeom prst="rect">
            <a:avLst/>
          </a:prstGeom>
          <a:noFill/>
        </p:spPr>
        <p:txBody>
          <a:bodyPr wrap="square" rtlCol="0">
            <a:spAutoFit/>
          </a:bodyPr>
          <a:lstStyle/>
          <a:p>
            <a:r>
              <a:rPr lang="en-US" sz="2800" smtClean="0">
                <a:latin typeface="Times New Roman" pitchFamily="18" charset="0"/>
                <a:cs typeface="Times New Roman" pitchFamily="18" charset="0"/>
              </a:rPr>
              <a:t>Sáng tác</a:t>
            </a:r>
            <a:endParaRPr lang="en-US" sz="2800">
              <a:latin typeface="Times New Roman" pitchFamily="18" charset="0"/>
              <a:cs typeface="Times New Roman" pitchFamily="18" charset="0"/>
            </a:endParaRPr>
          </a:p>
        </p:txBody>
      </p:sp>
      <p:sp>
        <p:nvSpPr>
          <p:cNvPr id="33" name="TextBox 32"/>
          <p:cNvSpPr txBox="1"/>
          <p:nvPr/>
        </p:nvSpPr>
        <p:spPr>
          <a:xfrm>
            <a:off x="4981575" y="4914096"/>
            <a:ext cx="3140869" cy="523220"/>
          </a:xfrm>
          <a:prstGeom prst="rect">
            <a:avLst/>
          </a:prstGeom>
          <a:noFill/>
        </p:spPr>
        <p:txBody>
          <a:bodyPr wrap="square" rtlCol="0">
            <a:spAutoFit/>
          </a:bodyPr>
          <a:lstStyle/>
          <a:p>
            <a:r>
              <a:rPr lang="en-US" sz="2800" smtClean="0">
                <a:latin typeface="Times New Roman" pitchFamily="18" charset="0"/>
                <a:cs typeface="Times New Roman" pitchFamily="18" charset="0"/>
              </a:rPr>
              <a:t>Phát minh, thiết kế  </a:t>
            </a:r>
            <a:endParaRPr lang="en-US" sz="2800">
              <a:latin typeface="Times New Roman" pitchFamily="18" charset="0"/>
              <a:cs typeface="Times New Roman" pitchFamily="18" charset="0"/>
            </a:endParaRPr>
          </a:p>
        </p:txBody>
      </p:sp>
      <p:sp>
        <p:nvSpPr>
          <p:cNvPr id="34" name="TextBox 33"/>
          <p:cNvSpPr txBox="1"/>
          <p:nvPr/>
        </p:nvSpPr>
        <p:spPr>
          <a:xfrm>
            <a:off x="4273589" y="5391150"/>
            <a:ext cx="4457701" cy="954107"/>
          </a:xfrm>
          <a:prstGeom prst="rect">
            <a:avLst/>
          </a:prstGeom>
          <a:noFill/>
        </p:spPr>
        <p:txBody>
          <a:bodyPr wrap="square" rtlCol="0">
            <a:spAutoFit/>
          </a:bodyPr>
          <a:lstStyle/>
          <a:p>
            <a:pPr algn="ctr"/>
            <a:r>
              <a:rPr lang="en-US" sz="2800" dirty="0" err="1" smtClean="0">
                <a:latin typeface="Times New Roman" pitchFamily="18" charset="0"/>
                <a:cs typeface="Times New Roman" pitchFamily="18" charset="0"/>
              </a:rPr>
              <a:t>Nghiên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cứu</a:t>
            </a:r>
            <a:r>
              <a:rPr lang="en-US" sz="2800" dirty="0" smtClean="0">
                <a:latin typeface="Times New Roman" pitchFamily="18" charset="0"/>
                <a:cs typeface="Times New Roman" pitchFamily="18" charset="0"/>
              </a:rPr>
              <a:t>,</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tạo</a:t>
            </a:r>
            <a:r>
              <a:rPr lang="en-US" sz="2800" dirty="0" smtClean="0">
                <a:latin typeface="Times New Roman" pitchFamily="18" charset="0"/>
                <a:cs typeface="Times New Roman" pitchFamily="18" charset="0"/>
              </a:rPr>
              <a:t>, </a:t>
            </a:r>
          </a:p>
          <a:p>
            <a:pPr algn="ct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chế</a:t>
            </a:r>
            <a:r>
              <a:rPr lang="en-US" sz="280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7655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barn(inVertical)">
                                      <p:cBhvr>
                                        <p:cTn id="19" dur="500"/>
                                        <p:tgtEl>
                                          <p:spTgt spid="20"/>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 calcmode="lin" valueType="num">
                                      <p:cBhvr additive="base">
                                        <p:cTn id="24" dur="500" fill="hold"/>
                                        <p:tgtEl>
                                          <p:spTgt spid="21"/>
                                        </p:tgtEl>
                                        <p:attrNameLst>
                                          <p:attrName>ppt_x</p:attrName>
                                        </p:attrNameLst>
                                      </p:cBhvr>
                                      <p:tavLst>
                                        <p:tav tm="0">
                                          <p:val>
                                            <p:strVal val="#ppt_x"/>
                                          </p:val>
                                        </p:tav>
                                        <p:tav tm="100000">
                                          <p:val>
                                            <p:strVal val="#ppt_x"/>
                                          </p:val>
                                        </p:tav>
                                      </p:tavLst>
                                    </p:anim>
                                    <p:anim calcmode="lin" valueType="num">
                                      <p:cBhvr additive="base">
                                        <p:cTn id="25"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 calcmode="lin" valueType="num">
                                      <p:cBhvr additive="base">
                                        <p:cTn id="30" dur="500" fill="hold"/>
                                        <p:tgtEl>
                                          <p:spTgt spid="22"/>
                                        </p:tgtEl>
                                        <p:attrNameLst>
                                          <p:attrName>ppt_x</p:attrName>
                                        </p:attrNameLst>
                                      </p:cBhvr>
                                      <p:tavLst>
                                        <p:tav tm="0">
                                          <p:val>
                                            <p:strVal val="#ppt_x"/>
                                          </p:val>
                                        </p:tav>
                                        <p:tav tm="100000">
                                          <p:val>
                                            <p:strVal val="#ppt_x"/>
                                          </p:val>
                                        </p:tav>
                                      </p:tavLst>
                                    </p:anim>
                                    <p:anim calcmode="lin" valueType="num">
                                      <p:cBhvr additive="base">
                                        <p:cTn id="3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anim calcmode="lin" valueType="num">
                                      <p:cBhvr additive="base">
                                        <p:cTn id="36" dur="500" fill="hold"/>
                                        <p:tgtEl>
                                          <p:spTgt spid="23"/>
                                        </p:tgtEl>
                                        <p:attrNameLst>
                                          <p:attrName>ppt_x</p:attrName>
                                        </p:attrNameLst>
                                      </p:cBhvr>
                                      <p:tavLst>
                                        <p:tav tm="0">
                                          <p:val>
                                            <p:strVal val="#ppt_x"/>
                                          </p:val>
                                        </p:tav>
                                        <p:tav tm="100000">
                                          <p:val>
                                            <p:strVal val="#ppt_x"/>
                                          </p:val>
                                        </p:tav>
                                      </p:tavLst>
                                    </p:anim>
                                    <p:anim calcmode="lin" valueType="num">
                                      <p:cBhvr additive="base">
                                        <p:cTn id="3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 calcmode="lin" valueType="num">
                                      <p:cBhvr additive="base">
                                        <p:cTn id="42" dur="500" fill="hold"/>
                                        <p:tgtEl>
                                          <p:spTgt spid="24"/>
                                        </p:tgtEl>
                                        <p:attrNameLst>
                                          <p:attrName>ppt_x</p:attrName>
                                        </p:attrNameLst>
                                      </p:cBhvr>
                                      <p:tavLst>
                                        <p:tav tm="0">
                                          <p:val>
                                            <p:strVal val="#ppt_x"/>
                                          </p:val>
                                        </p:tav>
                                        <p:tav tm="100000">
                                          <p:val>
                                            <p:strVal val="#ppt_x"/>
                                          </p:val>
                                        </p:tav>
                                      </p:tavLst>
                                    </p:anim>
                                    <p:anim calcmode="lin" valueType="num">
                                      <p:cBhvr additive="base">
                                        <p:cTn id="43"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26"/>
                                        </p:tgtEl>
                                        <p:attrNameLst>
                                          <p:attrName>style.visibility</p:attrName>
                                        </p:attrNameLst>
                                      </p:cBhvr>
                                      <p:to>
                                        <p:strVal val="visible"/>
                                      </p:to>
                                    </p:set>
                                    <p:anim calcmode="lin" valueType="num">
                                      <p:cBhvr additive="base">
                                        <p:cTn id="48" dur="500" fill="hold"/>
                                        <p:tgtEl>
                                          <p:spTgt spid="26"/>
                                        </p:tgtEl>
                                        <p:attrNameLst>
                                          <p:attrName>ppt_x</p:attrName>
                                        </p:attrNameLst>
                                      </p:cBhvr>
                                      <p:tavLst>
                                        <p:tav tm="0">
                                          <p:val>
                                            <p:strVal val="#ppt_x"/>
                                          </p:val>
                                        </p:tav>
                                        <p:tav tm="100000">
                                          <p:val>
                                            <p:strVal val="#ppt_x"/>
                                          </p:val>
                                        </p:tav>
                                      </p:tavLst>
                                    </p:anim>
                                    <p:anim calcmode="lin" valueType="num">
                                      <p:cBhvr additive="base">
                                        <p:cTn id="49"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 calcmode="lin" valueType="num">
                                      <p:cBhvr additive="base">
                                        <p:cTn id="54" dur="500" fill="hold"/>
                                        <p:tgtEl>
                                          <p:spTgt spid="27"/>
                                        </p:tgtEl>
                                        <p:attrNameLst>
                                          <p:attrName>ppt_x</p:attrName>
                                        </p:attrNameLst>
                                      </p:cBhvr>
                                      <p:tavLst>
                                        <p:tav tm="0">
                                          <p:val>
                                            <p:strVal val="#ppt_x"/>
                                          </p:val>
                                        </p:tav>
                                        <p:tav tm="100000">
                                          <p:val>
                                            <p:strVal val="#ppt_x"/>
                                          </p:val>
                                        </p:tav>
                                      </p:tavLst>
                                    </p:anim>
                                    <p:anim calcmode="lin" valueType="num">
                                      <p:cBhvr additive="base">
                                        <p:cTn id="5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8"/>
                                        </p:tgtEl>
                                        <p:attrNameLst>
                                          <p:attrName>style.visibility</p:attrName>
                                        </p:attrNameLst>
                                      </p:cBhvr>
                                      <p:to>
                                        <p:strVal val="visible"/>
                                      </p:to>
                                    </p:set>
                                    <p:anim calcmode="lin" valueType="num">
                                      <p:cBhvr additive="base">
                                        <p:cTn id="60" dur="500" fill="hold"/>
                                        <p:tgtEl>
                                          <p:spTgt spid="28"/>
                                        </p:tgtEl>
                                        <p:attrNameLst>
                                          <p:attrName>ppt_x</p:attrName>
                                        </p:attrNameLst>
                                      </p:cBhvr>
                                      <p:tavLst>
                                        <p:tav tm="0">
                                          <p:val>
                                            <p:strVal val="#ppt_x"/>
                                          </p:val>
                                        </p:tav>
                                        <p:tav tm="100000">
                                          <p:val>
                                            <p:strVal val="#ppt_x"/>
                                          </p:val>
                                        </p:tav>
                                      </p:tavLst>
                                    </p:anim>
                                    <p:anim calcmode="lin" valueType="num">
                                      <p:cBhvr additive="base">
                                        <p:cTn id="61"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2"/>
                                        </p:tgtEl>
                                        <p:attrNameLst>
                                          <p:attrName>style.visibility</p:attrName>
                                        </p:attrNameLst>
                                      </p:cBhvr>
                                      <p:to>
                                        <p:strVal val="visible"/>
                                      </p:to>
                                    </p:set>
                                    <p:anim calcmode="lin" valueType="num">
                                      <p:cBhvr additive="base">
                                        <p:cTn id="66" dur="500" fill="hold"/>
                                        <p:tgtEl>
                                          <p:spTgt spid="32"/>
                                        </p:tgtEl>
                                        <p:attrNameLst>
                                          <p:attrName>ppt_x</p:attrName>
                                        </p:attrNameLst>
                                      </p:cBhvr>
                                      <p:tavLst>
                                        <p:tav tm="0">
                                          <p:val>
                                            <p:strVal val="#ppt_x"/>
                                          </p:val>
                                        </p:tav>
                                        <p:tav tm="100000">
                                          <p:val>
                                            <p:strVal val="#ppt_x"/>
                                          </p:val>
                                        </p:tav>
                                      </p:tavLst>
                                    </p:anim>
                                    <p:anim calcmode="lin" valueType="num">
                                      <p:cBhvr additive="base">
                                        <p:cTn id="67"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29"/>
                                        </p:tgtEl>
                                        <p:attrNameLst>
                                          <p:attrName>style.visibility</p:attrName>
                                        </p:attrNameLst>
                                      </p:cBhvr>
                                      <p:to>
                                        <p:strVal val="visible"/>
                                      </p:to>
                                    </p:set>
                                    <p:anim calcmode="lin" valueType="num">
                                      <p:cBhvr additive="base">
                                        <p:cTn id="72" dur="500" fill="hold"/>
                                        <p:tgtEl>
                                          <p:spTgt spid="29"/>
                                        </p:tgtEl>
                                        <p:attrNameLst>
                                          <p:attrName>ppt_x</p:attrName>
                                        </p:attrNameLst>
                                      </p:cBhvr>
                                      <p:tavLst>
                                        <p:tav tm="0">
                                          <p:val>
                                            <p:strVal val="#ppt_x"/>
                                          </p:val>
                                        </p:tav>
                                        <p:tav tm="100000">
                                          <p:val>
                                            <p:strVal val="#ppt_x"/>
                                          </p:val>
                                        </p:tav>
                                      </p:tavLst>
                                    </p:anim>
                                    <p:anim calcmode="lin" valueType="num">
                                      <p:cBhvr additive="base">
                                        <p:cTn id="73"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33"/>
                                        </p:tgtEl>
                                        <p:attrNameLst>
                                          <p:attrName>style.visibility</p:attrName>
                                        </p:attrNameLst>
                                      </p:cBhvr>
                                      <p:to>
                                        <p:strVal val="visible"/>
                                      </p:to>
                                    </p:set>
                                    <p:anim calcmode="lin" valueType="num">
                                      <p:cBhvr additive="base">
                                        <p:cTn id="78" dur="500" fill="hold"/>
                                        <p:tgtEl>
                                          <p:spTgt spid="33"/>
                                        </p:tgtEl>
                                        <p:attrNameLst>
                                          <p:attrName>ppt_x</p:attrName>
                                        </p:attrNameLst>
                                      </p:cBhvr>
                                      <p:tavLst>
                                        <p:tav tm="0">
                                          <p:val>
                                            <p:strVal val="#ppt_x"/>
                                          </p:val>
                                        </p:tav>
                                        <p:tav tm="100000">
                                          <p:val>
                                            <p:strVal val="#ppt_x"/>
                                          </p:val>
                                        </p:tav>
                                      </p:tavLst>
                                    </p:anim>
                                    <p:anim calcmode="lin" valueType="num">
                                      <p:cBhvr additive="base">
                                        <p:cTn id="79"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30"/>
                                        </p:tgtEl>
                                        <p:attrNameLst>
                                          <p:attrName>style.visibility</p:attrName>
                                        </p:attrNameLst>
                                      </p:cBhvr>
                                      <p:to>
                                        <p:strVal val="visible"/>
                                      </p:to>
                                    </p:set>
                                    <p:anim calcmode="lin" valueType="num">
                                      <p:cBhvr additive="base">
                                        <p:cTn id="84" dur="500" fill="hold"/>
                                        <p:tgtEl>
                                          <p:spTgt spid="30"/>
                                        </p:tgtEl>
                                        <p:attrNameLst>
                                          <p:attrName>ppt_x</p:attrName>
                                        </p:attrNameLst>
                                      </p:cBhvr>
                                      <p:tavLst>
                                        <p:tav tm="0">
                                          <p:val>
                                            <p:strVal val="#ppt_x"/>
                                          </p:val>
                                        </p:tav>
                                        <p:tav tm="100000">
                                          <p:val>
                                            <p:strVal val="#ppt_x"/>
                                          </p:val>
                                        </p:tav>
                                      </p:tavLst>
                                    </p:anim>
                                    <p:anim calcmode="lin" valueType="num">
                                      <p:cBhvr additive="base">
                                        <p:cTn id="85"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34"/>
                                        </p:tgtEl>
                                        <p:attrNameLst>
                                          <p:attrName>style.visibility</p:attrName>
                                        </p:attrNameLst>
                                      </p:cBhvr>
                                      <p:to>
                                        <p:strVal val="visible"/>
                                      </p:to>
                                    </p:set>
                                    <p:anim calcmode="lin" valueType="num">
                                      <p:cBhvr additive="base">
                                        <p:cTn id="90" dur="500" fill="hold"/>
                                        <p:tgtEl>
                                          <p:spTgt spid="34"/>
                                        </p:tgtEl>
                                        <p:attrNameLst>
                                          <p:attrName>ppt_x</p:attrName>
                                        </p:attrNameLst>
                                      </p:cBhvr>
                                      <p:tavLst>
                                        <p:tav tm="0">
                                          <p:val>
                                            <p:strVal val="#ppt_x"/>
                                          </p:val>
                                        </p:tav>
                                        <p:tav tm="100000">
                                          <p:val>
                                            <p:strVal val="#ppt_x"/>
                                          </p:val>
                                        </p:tav>
                                      </p:tavLst>
                                    </p:anim>
                                    <p:anim calcmode="lin" valueType="num">
                                      <p:cBhvr additive="base">
                                        <p:cTn id="91"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21" grpId="0"/>
      <p:bldP spid="22" grpId="0"/>
      <p:bldP spid="23" grpId="0"/>
      <p:bldP spid="24" grpId="0"/>
      <p:bldP spid="26" grpId="0"/>
      <p:bldP spid="27" grpId="0"/>
      <p:bldP spid="28" grpId="0"/>
      <p:bldP spid="29" grpId="0"/>
      <p:bldP spid="30" grpId="0"/>
      <p:bldP spid="32" grpId="0"/>
      <p:bldP spid="33" grpId="0"/>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075" descr="5"/>
          <p:cNvPicPr>
            <a:picLocks noChangeAspect="1"/>
          </p:cNvPicPr>
          <p:nvPr/>
        </p:nvPicPr>
        <p:blipFill>
          <a:blip r:embed="rId2"/>
          <a:stretch>
            <a:fillRect/>
          </a:stretch>
        </p:blipFill>
        <p:spPr>
          <a:xfrm>
            <a:off x="-224344" y="152400"/>
            <a:ext cx="9287888" cy="6705600"/>
          </a:xfrm>
          <a:prstGeom prst="rect">
            <a:avLst/>
          </a:prstGeom>
          <a:noFill/>
          <a:ln w="9525">
            <a:noFill/>
          </a:ln>
        </p:spPr>
      </p:pic>
      <p:sp>
        <p:nvSpPr>
          <p:cNvPr id="2" name="TextBox 1"/>
          <p:cNvSpPr txBox="1"/>
          <p:nvPr/>
        </p:nvSpPr>
        <p:spPr>
          <a:xfrm>
            <a:off x="805368" y="874693"/>
            <a:ext cx="8077200" cy="954107"/>
          </a:xfrm>
          <a:prstGeom prst="rect">
            <a:avLst/>
          </a:prstGeom>
          <a:noFill/>
        </p:spPr>
        <p:txBody>
          <a:bodyPr wrap="square" rtlCol="0">
            <a:spAutoFit/>
          </a:bodyPr>
          <a:lstStyle/>
          <a:p>
            <a:r>
              <a:rPr lang="en-US" sz="2800" b="1" smtClean="0">
                <a:solidFill>
                  <a:srgbClr val="00B050"/>
                </a:solidFill>
                <a:latin typeface="Times New Roman" pitchFamily="18" charset="0"/>
                <a:cs typeface="Times New Roman" pitchFamily="18" charset="0"/>
              </a:rPr>
              <a:t>2. Em đặt dấu phẩy vào chỗ nào trong mỗi câu sau?</a:t>
            </a:r>
          </a:p>
          <a:p>
            <a:endParaRPr lang="en-US" sz="2800" b="1">
              <a:solidFill>
                <a:srgbClr val="00B050"/>
              </a:solidFill>
              <a:latin typeface="Times New Roman" pitchFamily="18" charset="0"/>
              <a:cs typeface="Times New Roman" pitchFamily="18" charset="0"/>
            </a:endParaRPr>
          </a:p>
        </p:txBody>
      </p:sp>
      <p:sp>
        <p:nvSpPr>
          <p:cNvPr id="3" name="TextBox 2"/>
          <p:cNvSpPr txBox="1"/>
          <p:nvPr/>
        </p:nvSpPr>
        <p:spPr>
          <a:xfrm>
            <a:off x="619124" y="1828800"/>
            <a:ext cx="7391400" cy="523220"/>
          </a:xfrm>
          <a:prstGeom prst="rect">
            <a:avLst/>
          </a:prstGeom>
          <a:noFill/>
        </p:spPr>
        <p:txBody>
          <a:bodyPr wrap="square" rtlCol="0">
            <a:spAutoFit/>
          </a:bodyPr>
          <a:lstStyle/>
          <a:p>
            <a:pPr marL="342900" indent="-342900">
              <a:buAutoNum type="alphaLcParenR"/>
            </a:pPr>
            <a:r>
              <a:rPr lang="en-US" sz="2800" dirty="0" smtClean="0">
                <a:solidFill>
                  <a:srgbClr val="0070C0"/>
                </a:solidFill>
                <a:latin typeface="Times New Roman" pitchFamily="18" charset="0"/>
                <a:cs typeface="Times New Roman" pitchFamily="18" charset="0"/>
              </a:rPr>
              <a:t>Ở </a:t>
            </a:r>
            <a:r>
              <a:rPr lang="en-US" sz="2800" dirty="0" err="1" smtClean="0">
                <a:solidFill>
                  <a:srgbClr val="0070C0"/>
                </a:solidFill>
                <a:latin typeface="Times New Roman" pitchFamily="18" charset="0"/>
                <a:cs typeface="Times New Roman" pitchFamily="18" charset="0"/>
              </a:rPr>
              <a:t>nhà</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em</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thường</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giúp</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bà</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xâu</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kim</a:t>
            </a:r>
            <a:r>
              <a:rPr lang="en-US" sz="2800" dirty="0" smtClean="0">
                <a:solidFill>
                  <a:srgbClr val="0070C0"/>
                </a:solidFill>
                <a:latin typeface="Times New Roman" pitchFamily="18" charset="0"/>
                <a:cs typeface="Times New Roman" pitchFamily="18" charset="0"/>
              </a:rPr>
              <a:t>. </a:t>
            </a:r>
          </a:p>
        </p:txBody>
      </p:sp>
      <p:sp>
        <p:nvSpPr>
          <p:cNvPr id="6" name="TextBox 5"/>
          <p:cNvSpPr txBox="1"/>
          <p:nvPr/>
        </p:nvSpPr>
        <p:spPr>
          <a:xfrm>
            <a:off x="561974" y="2457450"/>
            <a:ext cx="7772400" cy="523220"/>
          </a:xfrm>
          <a:prstGeom prst="rect">
            <a:avLst/>
          </a:prstGeom>
          <a:noFill/>
        </p:spPr>
        <p:txBody>
          <a:bodyPr wrap="square" rtlCol="0">
            <a:spAutoFit/>
          </a:bodyPr>
          <a:lstStyle/>
          <a:p>
            <a:r>
              <a:rPr lang="en-US" sz="2800" smtClean="0">
                <a:solidFill>
                  <a:srgbClr val="0070C0"/>
                </a:solidFill>
                <a:latin typeface="Times New Roman" pitchFamily="18" charset="0"/>
                <a:cs typeface="Times New Roman" pitchFamily="18" charset="0"/>
              </a:rPr>
              <a:t>b) Trong lớp  Liên luôn luôn chăm chú nghe giảng.</a:t>
            </a:r>
          </a:p>
        </p:txBody>
      </p:sp>
      <p:sp>
        <p:nvSpPr>
          <p:cNvPr id="5" name="TextBox 4"/>
          <p:cNvSpPr txBox="1"/>
          <p:nvPr/>
        </p:nvSpPr>
        <p:spPr>
          <a:xfrm>
            <a:off x="561974" y="3124200"/>
            <a:ext cx="7820026" cy="523220"/>
          </a:xfrm>
          <a:prstGeom prst="rect">
            <a:avLst/>
          </a:prstGeom>
          <a:noFill/>
        </p:spPr>
        <p:txBody>
          <a:bodyPr wrap="square" rtlCol="0">
            <a:spAutoFit/>
          </a:bodyPr>
          <a:lstStyle/>
          <a:p>
            <a:r>
              <a:rPr lang="en-US" sz="2800" smtClean="0">
                <a:solidFill>
                  <a:srgbClr val="0070C0"/>
                </a:solidFill>
                <a:latin typeface="Times New Roman" pitchFamily="18" charset="0"/>
                <a:cs typeface="Times New Roman" pitchFamily="18" charset="0"/>
              </a:rPr>
              <a:t>c) Hai bên bờ sông  những bãi ngô bắt đầu xanh tốt.</a:t>
            </a:r>
            <a:endParaRPr lang="en-US" sz="2800">
              <a:solidFill>
                <a:srgbClr val="0070C0"/>
              </a:solidFill>
              <a:latin typeface="Times New Roman" pitchFamily="18" charset="0"/>
              <a:cs typeface="Times New Roman" pitchFamily="18" charset="0"/>
            </a:endParaRPr>
          </a:p>
        </p:txBody>
      </p:sp>
      <p:sp>
        <p:nvSpPr>
          <p:cNvPr id="7" name="TextBox 6"/>
          <p:cNvSpPr txBox="1"/>
          <p:nvPr/>
        </p:nvSpPr>
        <p:spPr>
          <a:xfrm>
            <a:off x="609600" y="3886200"/>
            <a:ext cx="8510082" cy="523220"/>
          </a:xfrm>
          <a:prstGeom prst="rect">
            <a:avLst/>
          </a:prstGeom>
          <a:noFill/>
        </p:spPr>
        <p:txBody>
          <a:bodyPr wrap="square" rtlCol="0">
            <a:spAutoFit/>
          </a:bodyPr>
          <a:lstStyle/>
          <a:p>
            <a:r>
              <a:rPr lang="en-US" sz="2800" dirty="0" smtClean="0">
                <a:solidFill>
                  <a:srgbClr val="0070C0"/>
                </a:solidFill>
                <a:latin typeface="Times New Roman" pitchFamily="18" charset="0"/>
                <a:cs typeface="Times New Roman" pitchFamily="18" charset="0"/>
              </a:rPr>
              <a:t>d) </a:t>
            </a:r>
            <a:r>
              <a:rPr lang="en-US" sz="2800" dirty="0" err="1" smtClean="0">
                <a:solidFill>
                  <a:srgbClr val="0070C0"/>
                </a:solidFill>
                <a:latin typeface="Times New Roman" pitchFamily="18" charset="0"/>
                <a:cs typeface="Times New Roman" pitchFamily="18" charset="0"/>
              </a:rPr>
              <a:t>Trên</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cánh</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rừng</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mới</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trồng</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chim</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chóc</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lại</a:t>
            </a:r>
            <a:r>
              <a:rPr lang="en-US" sz="2800" dirty="0" smtClean="0">
                <a:solidFill>
                  <a:srgbClr val="0070C0"/>
                </a:solidFill>
                <a:latin typeface="Times New Roman" pitchFamily="18" charset="0"/>
                <a:cs typeface="Times New Roman" pitchFamily="18" charset="0"/>
              </a:rPr>
              <a:t> bay </a:t>
            </a:r>
            <a:r>
              <a:rPr lang="en-US" sz="2800" dirty="0" err="1" smtClean="0">
                <a:solidFill>
                  <a:srgbClr val="0070C0"/>
                </a:solidFill>
                <a:latin typeface="Times New Roman" pitchFamily="18" charset="0"/>
                <a:cs typeface="Times New Roman" pitchFamily="18" charset="0"/>
              </a:rPr>
              <a:t>về</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ríu</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rít</a:t>
            </a:r>
            <a:r>
              <a:rPr lang="en-US" sz="2800" dirty="0" smtClean="0">
                <a:solidFill>
                  <a:srgbClr val="0070C0"/>
                </a:solidFill>
                <a:latin typeface="Times New Roman" pitchFamily="18" charset="0"/>
                <a:cs typeface="Times New Roman" pitchFamily="18" charset="0"/>
              </a:rPr>
              <a:t>.</a:t>
            </a:r>
            <a:endParaRPr lang="en-US" sz="2800" dirty="0">
              <a:solidFill>
                <a:srgbClr val="0070C0"/>
              </a:solidFill>
              <a:latin typeface="Times New Roman" pitchFamily="18" charset="0"/>
              <a:cs typeface="Times New Roman" pitchFamily="18" charset="0"/>
            </a:endParaRPr>
          </a:p>
        </p:txBody>
      </p:sp>
      <p:sp>
        <p:nvSpPr>
          <p:cNvPr id="8" name="TextBox 7"/>
          <p:cNvSpPr txBox="1"/>
          <p:nvPr/>
        </p:nvSpPr>
        <p:spPr>
          <a:xfrm>
            <a:off x="1905000" y="1905000"/>
            <a:ext cx="228600" cy="461665"/>
          </a:xfrm>
          <a:prstGeom prst="rect">
            <a:avLst/>
          </a:prstGeom>
          <a:noFill/>
        </p:spPr>
        <p:txBody>
          <a:bodyPr wrap="square" rtlCol="0">
            <a:spAutoFit/>
          </a:bodyPr>
          <a:lstStyle/>
          <a:p>
            <a:r>
              <a:rPr lang="en-US" sz="2400" b="1" dirty="0" smtClean="0">
                <a:solidFill>
                  <a:srgbClr val="C00000"/>
                </a:solidFill>
                <a:latin typeface="Times New Roman" pitchFamily="18" charset="0"/>
                <a:cs typeface="Times New Roman" pitchFamily="18" charset="0"/>
              </a:rPr>
              <a:t>,</a:t>
            </a:r>
            <a:endParaRPr lang="en-US" sz="2400" b="1" dirty="0">
              <a:solidFill>
                <a:srgbClr val="C00000"/>
              </a:solidFill>
              <a:latin typeface="Times New Roman" pitchFamily="18" charset="0"/>
              <a:cs typeface="Times New Roman" pitchFamily="18" charset="0"/>
            </a:endParaRPr>
          </a:p>
        </p:txBody>
      </p:sp>
      <p:sp>
        <p:nvSpPr>
          <p:cNvPr id="10" name="TextBox 9"/>
          <p:cNvSpPr txBox="1"/>
          <p:nvPr/>
        </p:nvSpPr>
        <p:spPr>
          <a:xfrm>
            <a:off x="2390775" y="2457450"/>
            <a:ext cx="228600" cy="461665"/>
          </a:xfrm>
          <a:prstGeom prst="rect">
            <a:avLst/>
          </a:prstGeom>
          <a:noFill/>
        </p:spPr>
        <p:txBody>
          <a:bodyPr wrap="square" rtlCol="0">
            <a:spAutoFit/>
          </a:bodyPr>
          <a:lstStyle/>
          <a:p>
            <a:r>
              <a:rPr lang="en-US" sz="2400" b="1" smtClean="0">
                <a:solidFill>
                  <a:srgbClr val="C00000"/>
                </a:solidFill>
                <a:latin typeface="Times New Roman" pitchFamily="18" charset="0"/>
                <a:cs typeface="Times New Roman" pitchFamily="18" charset="0"/>
              </a:rPr>
              <a:t>,</a:t>
            </a:r>
            <a:endParaRPr lang="en-US" sz="2400" b="1">
              <a:solidFill>
                <a:srgbClr val="C00000"/>
              </a:solidFill>
              <a:latin typeface="Times New Roman" pitchFamily="18" charset="0"/>
              <a:cs typeface="Times New Roman" pitchFamily="18" charset="0"/>
            </a:endParaRPr>
          </a:p>
        </p:txBody>
      </p:sp>
      <p:sp>
        <p:nvSpPr>
          <p:cNvPr id="11" name="TextBox 10"/>
          <p:cNvSpPr txBox="1"/>
          <p:nvPr/>
        </p:nvSpPr>
        <p:spPr>
          <a:xfrm>
            <a:off x="4724400" y="3957935"/>
            <a:ext cx="228600" cy="461665"/>
          </a:xfrm>
          <a:prstGeom prst="rect">
            <a:avLst/>
          </a:prstGeom>
          <a:noFill/>
        </p:spPr>
        <p:txBody>
          <a:bodyPr wrap="square" rtlCol="0">
            <a:spAutoFit/>
          </a:bodyPr>
          <a:lstStyle/>
          <a:p>
            <a:r>
              <a:rPr lang="en-US" sz="2400" b="1" smtClean="0">
                <a:solidFill>
                  <a:srgbClr val="C00000"/>
                </a:solidFill>
                <a:latin typeface="Times New Roman" pitchFamily="18" charset="0"/>
                <a:cs typeface="Times New Roman" pitchFamily="18" charset="0"/>
              </a:rPr>
              <a:t>,</a:t>
            </a:r>
            <a:endParaRPr lang="en-US" sz="2400" b="1">
              <a:solidFill>
                <a:srgbClr val="C00000"/>
              </a:solidFill>
              <a:latin typeface="Times New Roman" pitchFamily="18" charset="0"/>
              <a:cs typeface="Times New Roman" pitchFamily="18" charset="0"/>
            </a:endParaRPr>
          </a:p>
        </p:txBody>
      </p:sp>
      <p:sp>
        <p:nvSpPr>
          <p:cNvPr id="12" name="TextBox 11"/>
          <p:cNvSpPr txBox="1"/>
          <p:nvPr/>
        </p:nvSpPr>
        <p:spPr>
          <a:xfrm>
            <a:off x="3305175" y="3154977"/>
            <a:ext cx="228600" cy="461665"/>
          </a:xfrm>
          <a:prstGeom prst="rect">
            <a:avLst/>
          </a:prstGeom>
          <a:noFill/>
        </p:spPr>
        <p:txBody>
          <a:bodyPr wrap="square" rtlCol="0">
            <a:spAutoFit/>
          </a:bodyPr>
          <a:lstStyle/>
          <a:p>
            <a:r>
              <a:rPr lang="en-US" sz="2400" b="1" smtClean="0">
                <a:solidFill>
                  <a:srgbClr val="C00000"/>
                </a:solidFill>
                <a:latin typeface="Times New Roman" pitchFamily="18" charset="0"/>
                <a:cs typeface="Times New Roman" pitchFamily="18" charset="0"/>
              </a:rPr>
              <a:t>,</a:t>
            </a:r>
            <a:endParaRPr lang="en-US" sz="2400" b="1">
              <a:solidFill>
                <a:srgbClr val="C00000"/>
              </a:solidFill>
              <a:latin typeface="Times New Roman" pitchFamily="18" charset="0"/>
              <a:cs typeface="Times New Roman" pitchFamily="18" charset="0"/>
            </a:endParaRPr>
          </a:p>
        </p:txBody>
      </p:sp>
      <p:sp>
        <p:nvSpPr>
          <p:cNvPr id="9" name="TextBox 8"/>
          <p:cNvSpPr txBox="1"/>
          <p:nvPr/>
        </p:nvSpPr>
        <p:spPr>
          <a:xfrm>
            <a:off x="685800" y="4670056"/>
            <a:ext cx="8077200" cy="523220"/>
          </a:xfrm>
          <a:prstGeom prst="rect">
            <a:avLst/>
          </a:prstGeom>
          <a:noFill/>
        </p:spPr>
        <p:txBody>
          <a:bodyPr wrap="square" rtlCol="0">
            <a:spAutoFit/>
          </a:bodyPr>
          <a:lstStyle/>
          <a:p>
            <a:r>
              <a:rPr lang="en-US" sz="2800" b="1" smtClean="0">
                <a:solidFill>
                  <a:srgbClr val="00B050"/>
                </a:solidFill>
                <a:latin typeface="Times New Roman" pitchFamily="18" charset="0"/>
                <a:cs typeface="Times New Roman" pitchFamily="18" charset="0"/>
              </a:rPr>
              <a:t>Vì sao em lại đặt dấu phẩy ở những vị trí đó?</a:t>
            </a:r>
            <a:endParaRPr lang="en-US" sz="2800" b="1">
              <a:solidFill>
                <a:srgbClr val="00B050"/>
              </a:solidFill>
              <a:latin typeface="Times New Roman" pitchFamily="18" charset="0"/>
              <a:cs typeface="Times New Roman" pitchFamily="18" charset="0"/>
            </a:endParaRPr>
          </a:p>
        </p:txBody>
      </p:sp>
      <p:sp>
        <p:nvSpPr>
          <p:cNvPr id="13" name="TextBox 12"/>
          <p:cNvSpPr txBox="1"/>
          <p:nvPr/>
        </p:nvSpPr>
        <p:spPr>
          <a:xfrm>
            <a:off x="685800" y="5257800"/>
            <a:ext cx="8077200" cy="954107"/>
          </a:xfrm>
          <a:prstGeom prst="rect">
            <a:avLst/>
          </a:prstGeom>
          <a:noFill/>
        </p:spPr>
        <p:txBody>
          <a:bodyPr wrap="square" rtlCol="0">
            <a:spAutoFit/>
          </a:bodyPr>
          <a:lstStyle/>
          <a:p>
            <a:r>
              <a:rPr lang="en-US" sz="2800" b="1" smtClean="0">
                <a:solidFill>
                  <a:srgbClr val="FF0000"/>
                </a:solidFill>
                <a:latin typeface="Times New Roman" pitchFamily="18" charset="0"/>
                <a:cs typeface="Times New Roman" pitchFamily="18" charset="0"/>
              </a:rPr>
              <a:t>- Vì dấu phẩy ngăn cách cụm từ chỉ địa điểm với các bộ phận khác trong câu.</a:t>
            </a:r>
            <a:endParaRPr lang="en-US" sz="28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9042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anim calcmode="lin" valueType="num">
                                      <p:cBhvr>
                                        <p:cTn id="38" dur="500" fill="hold"/>
                                        <p:tgtEl>
                                          <p:spTgt spid="8"/>
                                        </p:tgtEl>
                                        <p:attrNameLst>
                                          <p:attrName>ppt_x</p:attrName>
                                        </p:attrNameLst>
                                      </p:cBhvr>
                                      <p:tavLst>
                                        <p:tav tm="0">
                                          <p:val>
                                            <p:strVal val="#ppt_x"/>
                                          </p:val>
                                        </p:tav>
                                        <p:tav tm="100000">
                                          <p:val>
                                            <p:strVal val="#ppt_x"/>
                                          </p:val>
                                        </p:tav>
                                      </p:tavLst>
                                    </p:anim>
                                    <p:anim calcmode="lin" valueType="num">
                                      <p:cBhvr>
                                        <p:cTn id="39" dur="5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anim calcmode="lin" valueType="num">
                                      <p:cBhvr>
                                        <p:cTn id="45" dur="500" fill="hold"/>
                                        <p:tgtEl>
                                          <p:spTgt spid="10"/>
                                        </p:tgtEl>
                                        <p:attrNameLst>
                                          <p:attrName>ppt_x</p:attrName>
                                        </p:attrNameLst>
                                      </p:cBhvr>
                                      <p:tavLst>
                                        <p:tav tm="0">
                                          <p:val>
                                            <p:strVal val="#ppt_x"/>
                                          </p:val>
                                        </p:tav>
                                        <p:tav tm="100000">
                                          <p:val>
                                            <p:strVal val="#ppt_x"/>
                                          </p:val>
                                        </p:tav>
                                      </p:tavLst>
                                    </p:anim>
                                    <p:anim calcmode="lin" valueType="num">
                                      <p:cBhvr>
                                        <p:cTn id="46" dur="5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fade">
                                      <p:cBhvr>
                                        <p:cTn id="51" dur="500"/>
                                        <p:tgtEl>
                                          <p:spTgt spid="12"/>
                                        </p:tgtEl>
                                      </p:cBhvr>
                                    </p:animEffect>
                                    <p:anim calcmode="lin" valueType="num">
                                      <p:cBhvr>
                                        <p:cTn id="52" dur="500" fill="hold"/>
                                        <p:tgtEl>
                                          <p:spTgt spid="12"/>
                                        </p:tgtEl>
                                        <p:attrNameLst>
                                          <p:attrName>ppt_x</p:attrName>
                                        </p:attrNameLst>
                                      </p:cBhvr>
                                      <p:tavLst>
                                        <p:tav tm="0">
                                          <p:val>
                                            <p:strVal val="#ppt_x"/>
                                          </p:val>
                                        </p:tav>
                                        <p:tav tm="100000">
                                          <p:val>
                                            <p:strVal val="#ppt_x"/>
                                          </p:val>
                                        </p:tav>
                                      </p:tavLst>
                                    </p:anim>
                                    <p:anim calcmode="lin" valueType="num">
                                      <p:cBhvr>
                                        <p:cTn id="53" dur="5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500"/>
                                        <p:tgtEl>
                                          <p:spTgt spid="11"/>
                                        </p:tgtEl>
                                      </p:cBhvr>
                                    </p:animEffect>
                                    <p:anim calcmode="lin" valueType="num">
                                      <p:cBhvr>
                                        <p:cTn id="59" dur="500" fill="hold"/>
                                        <p:tgtEl>
                                          <p:spTgt spid="11"/>
                                        </p:tgtEl>
                                        <p:attrNameLst>
                                          <p:attrName>ppt_x</p:attrName>
                                        </p:attrNameLst>
                                      </p:cBhvr>
                                      <p:tavLst>
                                        <p:tav tm="0">
                                          <p:val>
                                            <p:strVal val="#ppt_x"/>
                                          </p:val>
                                        </p:tav>
                                        <p:tav tm="100000">
                                          <p:val>
                                            <p:strVal val="#ppt_x"/>
                                          </p:val>
                                        </p:tav>
                                      </p:tavLst>
                                    </p:anim>
                                    <p:anim calcmode="lin" valueType="num">
                                      <p:cBhvr>
                                        <p:cTn id="60" dur="5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 calcmode="lin" valueType="num">
                                      <p:cBhvr additive="base">
                                        <p:cTn id="65" dur="500" fill="hold"/>
                                        <p:tgtEl>
                                          <p:spTgt spid="9"/>
                                        </p:tgtEl>
                                        <p:attrNameLst>
                                          <p:attrName>ppt_x</p:attrName>
                                        </p:attrNameLst>
                                      </p:cBhvr>
                                      <p:tavLst>
                                        <p:tav tm="0">
                                          <p:val>
                                            <p:strVal val="#ppt_x"/>
                                          </p:val>
                                        </p:tav>
                                        <p:tav tm="100000">
                                          <p:val>
                                            <p:strVal val="#ppt_x"/>
                                          </p:val>
                                        </p:tav>
                                      </p:tavLst>
                                    </p:anim>
                                    <p:anim calcmode="lin" valueType="num">
                                      <p:cBhvr additive="base">
                                        <p:cTn id="6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additive="base">
                                        <p:cTn id="71" dur="500" fill="hold"/>
                                        <p:tgtEl>
                                          <p:spTgt spid="13"/>
                                        </p:tgtEl>
                                        <p:attrNameLst>
                                          <p:attrName>ppt_x</p:attrName>
                                        </p:attrNameLst>
                                      </p:cBhvr>
                                      <p:tavLst>
                                        <p:tav tm="0">
                                          <p:val>
                                            <p:strVal val="#ppt_x"/>
                                          </p:val>
                                        </p:tav>
                                        <p:tav tm="100000">
                                          <p:val>
                                            <p:strVal val="#ppt_x"/>
                                          </p:val>
                                        </p:tav>
                                      </p:tavLst>
                                    </p:anim>
                                    <p:anim calcmode="lin" valueType="num">
                                      <p:cBhvr additive="base">
                                        <p:cTn id="7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5" grpId="0"/>
      <p:bldP spid="7" grpId="0"/>
      <p:bldP spid="8" grpId="0"/>
      <p:bldP spid="10" grpId="0"/>
      <p:bldP spid="11" grpId="0"/>
      <p:bldP spid="12" grpId="0"/>
      <p:bldP spid="9"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9050"/>
            <a:ext cx="9215438" cy="701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914400" y="762000"/>
            <a:ext cx="7772400" cy="1569660"/>
          </a:xfrm>
          <a:prstGeom prst="rect">
            <a:avLst/>
          </a:prstGeom>
          <a:noFill/>
        </p:spPr>
        <p:txBody>
          <a:bodyPr wrap="square" rtlCol="0">
            <a:spAutoFit/>
          </a:bodyPr>
          <a:lstStyle/>
          <a:p>
            <a:r>
              <a:rPr lang="en-US" sz="2400" b="1" smtClean="0">
                <a:solidFill>
                  <a:srgbClr val="00B050"/>
                </a:solidFill>
                <a:latin typeface="Times New Roman" pitchFamily="18" charset="0"/>
                <a:cs typeface="Times New Roman" pitchFamily="18" charset="0"/>
              </a:rPr>
              <a:t>3. Bạn Hoa tâp điền dấu câu vào ô trống trong truyện vui dưới đây. Chẳng hiểu vì sao bạn ấy điền toàn dấu chấm. Theo em, dấu chấm nào đúng, dấu chấm nào dùng sai? Hãy sửa lại những chỗ sai.</a:t>
            </a:r>
            <a:endParaRPr lang="en-US" sz="2400" b="1">
              <a:solidFill>
                <a:srgbClr val="00B050"/>
              </a:solidFill>
              <a:latin typeface="Times New Roman" pitchFamily="18" charset="0"/>
              <a:cs typeface="Times New Roman" pitchFamily="18" charset="0"/>
            </a:endParaRPr>
          </a:p>
        </p:txBody>
      </p:sp>
      <p:sp>
        <p:nvSpPr>
          <p:cNvPr id="5" name="TextBox 4"/>
          <p:cNvSpPr txBox="1"/>
          <p:nvPr/>
        </p:nvSpPr>
        <p:spPr>
          <a:xfrm>
            <a:off x="3505200" y="2483564"/>
            <a:ext cx="1295400" cy="461665"/>
          </a:xfrm>
          <a:prstGeom prst="rect">
            <a:avLst/>
          </a:prstGeom>
          <a:noFill/>
        </p:spPr>
        <p:txBody>
          <a:bodyPr wrap="square" rtlCol="0">
            <a:spAutoFit/>
          </a:bodyPr>
          <a:lstStyle/>
          <a:p>
            <a:r>
              <a:rPr lang="en-US" sz="2400" b="1" smtClean="0">
                <a:solidFill>
                  <a:srgbClr val="C00000"/>
                </a:solidFill>
                <a:latin typeface="Times New Roman" pitchFamily="18" charset="0"/>
                <a:cs typeface="Times New Roman" pitchFamily="18" charset="0"/>
              </a:rPr>
              <a:t>Điện</a:t>
            </a:r>
            <a:endParaRPr lang="en-US" sz="2400" b="1">
              <a:solidFill>
                <a:srgbClr val="C00000"/>
              </a:solidFill>
              <a:latin typeface="Times New Roman" pitchFamily="18" charset="0"/>
              <a:cs typeface="Times New Roman" pitchFamily="18" charset="0"/>
            </a:endParaRPr>
          </a:p>
        </p:txBody>
      </p:sp>
      <p:sp>
        <p:nvSpPr>
          <p:cNvPr id="6" name="TextBox 5"/>
          <p:cNvSpPr txBox="1"/>
          <p:nvPr/>
        </p:nvSpPr>
        <p:spPr>
          <a:xfrm>
            <a:off x="1066800" y="2985333"/>
            <a:ext cx="7467600" cy="1815882"/>
          </a:xfrm>
          <a:prstGeom prst="rect">
            <a:avLst/>
          </a:prstGeom>
          <a:noFill/>
        </p:spPr>
        <p:txBody>
          <a:bodyPr wrap="square" rtlCol="0">
            <a:spAutoFit/>
          </a:bodyPr>
          <a:lstStyle/>
          <a:p>
            <a:r>
              <a:rPr lang="en-US" sz="2800" smtClean="0">
                <a:solidFill>
                  <a:srgbClr val="C00000"/>
                </a:solidFill>
                <a:latin typeface="Times New Roman" pitchFamily="18" charset="0"/>
                <a:cs typeface="Times New Roman" pitchFamily="18" charset="0"/>
              </a:rPr>
              <a:t>-Anh ơi       người ta làm ra điện để làm gì  </a:t>
            </a:r>
          </a:p>
          <a:p>
            <a:r>
              <a:rPr lang="en-US" sz="2800" smtClean="0">
                <a:solidFill>
                  <a:srgbClr val="C00000"/>
                </a:solidFill>
                <a:latin typeface="Times New Roman" pitchFamily="18" charset="0"/>
                <a:cs typeface="Times New Roman" pitchFamily="18" charset="0"/>
              </a:rPr>
              <a:t>-Điện quan trọng lắm em ạ, vì nếu đến bây giờ vẫn chưa phát minh ra điện thì anh em mình phải thắp đèn dầu để xem vô tuyến</a:t>
            </a:r>
            <a:endParaRPr lang="en-US" sz="2800">
              <a:solidFill>
                <a:srgbClr val="C00000"/>
              </a:solidFill>
              <a:latin typeface="Times New Roman" pitchFamily="18" charset="0"/>
              <a:cs typeface="Times New Roman" pitchFamily="18" charset="0"/>
            </a:endParaRPr>
          </a:p>
        </p:txBody>
      </p:sp>
      <p:sp>
        <p:nvSpPr>
          <p:cNvPr id="2" name="Rectangle 1"/>
          <p:cNvSpPr/>
          <p:nvPr/>
        </p:nvSpPr>
        <p:spPr>
          <a:xfrm>
            <a:off x="2533650" y="3080542"/>
            <a:ext cx="228600" cy="25320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t>.</a:t>
            </a:r>
          </a:p>
        </p:txBody>
      </p:sp>
      <p:sp>
        <p:nvSpPr>
          <p:cNvPr id="3" name="Rectangle 2"/>
          <p:cNvSpPr/>
          <p:nvPr/>
        </p:nvSpPr>
        <p:spPr>
          <a:xfrm>
            <a:off x="4953000" y="4343400"/>
            <a:ext cx="228600" cy="25995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mtClean="0"/>
              <a:t>.</a:t>
            </a:r>
            <a:endParaRPr lang="en-US"/>
          </a:p>
        </p:txBody>
      </p:sp>
      <p:sp>
        <p:nvSpPr>
          <p:cNvPr id="20" name="Rectangle 19"/>
          <p:cNvSpPr/>
          <p:nvPr/>
        </p:nvSpPr>
        <p:spPr>
          <a:xfrm>
            <a:off x="7315200" y="3080542"/>
            <a:ext cx="228600" cy="25320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t>.</a:t>
            </a:r>
          </a:p>
        </p:txBody>
      </p:sp>
      <p:sp>
        <p:nvSpPr>
          <p:cNvPr id="25" name="Rectangle 24"/>
          <p:cNvSpPr/>
          <p:nvPr/>
        </p:nvSpPr>
        <p:spPr>
          <a:xfrm>
            <a:off x="2533650" y="3078944"/>
            <a:ext cx="228600" cy="25320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latin typeface="Times New Roman" pitchFamily="18" charset="0"/>
                <a:cs typeface="Times New Roman" pitchFamily="18" charset="0"/>
              </a:rPr>
              <a:t>,</a:t>
            </a:r>
          </a:p>
        </p:txBody>
      </p:sp>
      <p:sp>
        <p:nvSpPr>
          <p:cNvPr id="26" name="Rectangle 25"/>
          <p:cNvSpPr/>
          <p:nvPr/>
        </p:nvSpPr>
        <p:spPr>
          <a:xfrm>
            <a:off x="7315200" y="3082911"/>
            <a:ext cx="228600" cy="25320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t>?</a:t>
            </a:r>
          </a:p>
        </p:txBody>
      </p:sp>
      <p:sp>
        <p:nvSpPr>
          <p:cNvPr id="11" name="TextBox 10"/>
          <p:cNvSpPr txBox="1"/>
          <p:nvPr/>
        </p:nvSpPr>
        <p:spPr>
          <a:xfrm>
            <a:off x="685800" y="4724400"/>
            <a:ext cx="8077200" cy="461665"/>
          </a:xfrm>
          <a:prstGeom prst="rect">
            <a:avLst/>
          </a:prstGeom>
          <a:noFill/>
        </p:spPr>
        <p:txBody>
          <a:bodyPr wrap="square" rtlCol="0">
            <a:spAutoFit/>
          </a:bodyPr>
          <a:lstStyle/>
          <a:p>
            <a:r>
              <a:rPr lang="en-US" sz="2400" b="1" smtClean="0">
                <a:solidFill>
                  <a:srgbClr val="00B050"/>
                </a:solidFill>
                <a:latin typeface="Times New Roman" pitchFamily="18" charset="0"/>
                <a:cs typeface="Times New Roman" pitchFamily="18" charset="0"/>
              </a:rPr>
              <a:t>Nêu lí do tại sao các dấu chấm đặt sai?</a:t>
            </a:r>
            <a:endParaRPr lang="en-US" sz="2400" b="1">
              <a:solidFill>
                <a:srgbClr val="00B050"/>
              </a:solidFill>
              <a:latin typeface="Times New Roman" pitchFamily="18" charset="0"/>
              <a:cs typeface="Times New Roman" pitchFamily="18" charset="0"/>
            </a:endParaRPr>
          </a:p>
        </p:txBody>
      </p:sp>
      <p:sp>
        <p:nvSpPr>
          <p:cNvPr id="12" name="TextBox 11"/>
          <p:cNvSpPr txBox="1"/>
          <p:nvPr/>
        </p:nvSpPr>
        <p:spPr>
          <a:xfrm>
            <a:off x="533400" y="5059740"/>
            <a:ext cx="8077200" cy="1569660"/>
          </a:xfrm>
          <a:prstGeom prst="rect">
            <a:avLst/>
          </a:prstGeom>
          <a:noFill/>
        </p:spPr>
        <p:txBody>
          <a:bodyPr wrap="square" rtlCol="0">
            <a:spAutoFit/>
          </a:bodyPr>
          <a:lstStyle/>
          <a:p>
            <a:pPr marL="457200" indent="-457200" algn="just">
              <a:buFontTx/>
              <a:buChar char="-"/>
            </a:pPr>
            <a:r>
              <a:rPr lang="en-US" sz="2400" b="1" smtClean="0">
                <a:solidFill>
                  <a:srgbClr val="FF0000"/>
                </a:solidFill>
                <a:latin typeface="Times New Roman" pitchFamily="18" charset="0"/>
                <a:cs typeface="Times New Roman" pitchFamily="18" charset="0"/>
              </a:rPr>
              <a:t>Sau cụm từ “Anh ơi” thì chữ “người” không viết hoa nên không thể đặt dấu chấm mà phải đặt dấu phẩy.</a:t>
            </a:r>
          </a:p>
          <a:p>
            <a:pPr marL="457200" indent="-457200" algn="just">
              <a:buFontTx/>
              <a:buChar char="-"/>
            </a:pPr>
            <a:r>
              <a:rPr lang="en-US" sz="2400" b="1" smtClean="0">
                <a:solidFill>
                  <a:srgbClr val="FF0000"/>
                </a:solidFill>
                <a:latin typeface="Times New Roman" pitchFamily="18" charset="0"/>
                <a:cs typeface="Times New Roman" pitchFamily="18" charset="0"/>
              </a:rPr>
              <a:t>Cuối câu phải thay bằng dấu chấm hỏi vì đây là câu mang nội dung hỏi.</a:t>
            </a:r>
            <a:endParaRPr lang="en-US" sz="24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88663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1000"/>
                                        <p:tgtEl>
                                          <p:spTgt spid="20"/>
                                        </p:tgtEl>
                                      </p:cBhvr>
                                    </p:animEffect>
                                    <p:anim calcmode="lin" valueType="num">
                                      <p:cBhvr>
                                        <p:cTn id="28" dur="1000" fill="hold"/>
                                        <p:tgtEl>
                                          <p:spTgt spid="20"/>
                                        </p:tgtEl>
                                        <p:attrNameLst>
                                          <p:attrName>ppt_x</p:attrName>
                                        </p:attrNameLst>
                                      </p:cBhvr>
                                      <p:tavLst>
                                        <p:tav tm="0">
                                          <p:val>
                                            <p:strVal val="#ppt_x"/>
                                          </p:val>
                                        </p:tav>
                                        <p:tav tm="100000">
                                          <p:val>
                                            <p:strVal val="#ppt_x"/>
                                          </p:val>
                                        </p:tav>
                                      </p:tavLst>
                                    </p:anim>
                                    <p:anim calcmode="lin" valueType="num">
                                      <p:cBhvr>
                                        <p:cTn id="29" dur="1000" fill="hold"/>
                                        <p:tgtEl>
                                          <p:spTgt spid="20"/>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1000"/>
                                        <p:tgtEl>
                                          <p:spTgt spid="3"/>
                                        </p:tgtEl>
                                      </p:cBhvr>
                                    </p:animEffect>
                                    <p:anim calcmode="lin" valueType="num">
                                      <p:cBhvr>
                                        <p:cTn id="33" dur="1000" fill="hold"/>
                                        <p:tgtEl>
                                          <p:spTgt spid="3"/>
                                        </p:tgtEl>
                                        <p:attrNameLst>
                                          <p:attrName>ppt_x</p:attrName>
                                        </p:attrNameLst>
                                      </p:cBhvr>
                                      <p:tavLst>
                                        <p:tav tm="0">
                                          <p:val>
                                            <p:strVal val="#ppt_x"/>
                                          </p:val>
                                        </p:tav>
                                        <p:tav tm="100000">
                                          <p:val>
                                            <p:strVal val="#ppt_x"/>
                                          </p:val>
                                        </p:tav>
                                      </p:tavLst>
                                    </p:anim>
                                    <p:anim calcmode="lin" valueType="num">
                                      <p:cBhvr>
                                        <p:cTn id="3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wipe(down)">
                                      <p:cBhvr>
                                        <p:cTn id="39" dur="580">
                                          <p:stCondLst>
                                            <p:cond delay="0"/>
                                          </p:stCondLst>
                                        </p:cTn>
                                        <p:tgtEl>
                                          <p:spTgt spid="25"/>
                                        </p:tgtEl>
                                      </p:cBhvr>
                                    </p:animEffect>
                                    <p:anim calcmode="lin" valueType="num">
                                      <p:cBhvr>
                                        <p:cTn id="40"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45" dur="26">
                                          <p:stCondLst>
                                            <p:cond delay="650"/>
                                          </p:stCondLst>
                                        </p:cTn>
                                        <p:tgtEl>
                                          <p:spTgt spid="25"/>
                                        </p:tgtEl>
                                      </p:cBhvr>
                                      <p:to x="100000" y="60000"/>
                                    </p:animScale>
                                    <p:animScale>
                                      <p:cBhvr>
                                        <p:cTn id="46" dur="166" decel="50000">
                                          <p:stCondLst>
                                            <p:cond delay="676"/>
                                          </p:stCondLst>
                                        </p:cTn>
                                        <p:tgtEl>
                                          <p:spTgt spid="25"/>
                                        </p:tgtEl>
                                      </p:cBhvr>
                                      <p:to x="100000" y="100000"/>
                                    </p:animScale>
                                    <p:animScale>
                                      <p:cBhvr>
                                        <p:cTn id="47" dur="26">
                                          <p:stCondLst>
                                            <p:cond delay="1312"/>
                                          </p:stCondLst>
                                        </p:cTn>
                                        <p:tgtEl>
                                          <p:spTgt spid="25"/>
                                        </p:tgtEl>
                                      </p:cBhvr>
                                      <p:to x="100000" y="80000"/>
                                    </p:animScale>
                                    <p:animScale>
                                      <p:cBhvr>
                                        <p:cTn id="48" dur="166" decel="50000">
                                          <p:stCondLst>
                                            <p:cond delay="1338"/>
                                          </p:stCondLst>
                                        </p:cTn>
                                        <p:tgtEl>
                                          <p:spTgt spid="25"/>
                                        </p:tgtEl>
                                      </p:cBhvr>
                                      <p:to x="100000" y="100000"/>
                                    </p:animScale>
                                    <p:animScale>
                                      <p:cBhvr>
                                        <p:cTn id="49" dur="26">
                                          <p:stCondLst>
                                            <p:cond delay="1642"/>
                                          </p:stCondLst>
                                        </p:cTn>
                                        <p:tgtEl>
                                          <p:spTgt spid="25"/>
                                        </p:tgtEl>
                                      </p:cBhvr>
                                      <p:to x="100000" y="90000"/>
                                    </p:animScale>
                                    <p:animScale>
                                      <p:cBhvr>
                                        <p:cTn id="50" dur="166" decel="50000">
                                          <p:stCondLst>
                                            <p:cond delay="1668"/>
                                          </p:stCondLst>
                                        </p:cTn>
                                        <p:tgtEl>
                                          <p:spTgt spid="25"/>
                                        </p:tgtEl>
                                      </p:cBhvr>
                                      <p:to x="100000" y="100000"/>
                                    </p:animScale>
                                    <p:animScale>
                                      <p:cBhvr>
                                        <p:cTn id="51" dur="26">
                                          <p:stCondLst>
                                            <p:cond delay="1808"/>
                                          </p:stCondLst>
                                        </p:cTn>
                                        <p:tgtEl>
                                          <p:spTgt spid="25"/>
                                        </p:tgtEl>
                                      </p:cBhvr>
                                      <p:to x="100000" y="95000"/>
                                    </p:animScale>
                                    <p:animScale>
                                      <p:cBhvr>
                                        <p:cTn id="52" dur="166" decel="50000">
                                          <p:stCondLst>
                                            <p:cond delay="1834"/>
                                          </p:stCondLst>
                                        </p:cTn>
                                        <p:tgtEl>
                                          <p:spTgt spid="25"/>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wipe(down)">
                                      <p:cBhvr>
                                        <p:cTn id="57" dur="580">
                                          <p:stCondLst>
                                            <p:cond delay="0"/>
                                          </p:stCondLst>
                                        </p:cTn>
                                        <p:tgtEl>
                                          <p:spTgt spid="26"/>
                                        </p:tgtEl>
                                      </p:cBhvr>
                                    </p:animEffect>
                                    <p:anim calcmode="lin" valueType="num">
                                      <p:cBhvr>
                                        <p:cTn id="58"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63" dur="26">
                                          <p:stCondLst>
                                            <p:cond delay="650"/>
                                          </p:stCondLst>
                                        </p:cTn>
                                        <p:tgtEl>
                                          <p:spTgt spid="26"/>
                                        </p:tgtEl>
                                      </p:cBhvr>
                                      <p:to x="100000" y="60000"/>
                                    </p:animScale>
                                    <p:animScale>
                                      <p:cBhvr>
                                        <p:cTn id="64" dur="166" decel="50000">
                                          <p:stCondLst>
                                            <p:cond delay="676"/>
                                          </p:stCondLst>
                                        </p:cTn>
                                        <p:tgtEl>
                                          <p:spTgt spid="26"/>
                                        </p:tgtEl>
                                      </p:cBhvr>
                                      <p:to x="100000" y="100000"/>
                                    </p:animScale>
                                    <p:animScale>
                                      <p:cBhvr>
                                        <p:cTn id="65" dur="26">
                                          <p:stCondLst>
                                            <p:cond delay="1312"/>
                                          </p:stCondLst>
                                        </p:cTn>
                                        <p:tgtEl>
                                          <p:spTgt spid="26"/>
                                        </p:tgtEl>
                                      </p:cBhvr>
                                      <p:to x="100000" y="80000"/>
                                    </p:animScale>
                                    <p:animScale>
                                      <p:cBhvr>
                                        <p:cTn id="66" dur="166" decel="50000">
                                          <p:stCondLst>
                                            <p:cond delay="1338"/>
                                          </p:stCondLst>
                                        </p:cTn>
                                        <p:tgtEl>
                                          <p:spTgt spid="26"/>
                                        </p:tgtEl>
                                      </p:cBhvr>
                                      <p:to x="100000" y="100000"/>
                                    </p:animScale>
                                    <p:animScale>
                                      <p:cBhvr>
                                        <p:cTn id="67" dur="26">
                                          <p:stCondLst>
                                            <p:cond delay="1642"/>
                                          </p:stCondLst>
                                        </p:cTn>
                                        <p:tgtEl>
                                          <p:spTgt spid="26"/>
                                        </p:tgtEl>
                                      </p:cBhvr>
                                      <p:to x="100000" y="90000"/>
                                    </p:animScale>
                                    <p:animScale>
                                      <p:cBhvr>
                                        <p:cTn id="68" dur="166" decel="50000">
                                          <p:stCondLst>
                                            <p:cond delay="1668"/>
                                          </p:stCondLst>
                                        </p:cTn>
                                        <p:tgtEl>
                                          <p:spTgt spid="26"/>
                                        </p:tgtEl>
                                      </p:cBhvr>
                                      <p:to x="100000" y="100000"/>
                                    </p:animScale>
                                    <p:animScale>
                                      <p:cBhvr>
                                        <p:cTn id="69" dur="26">
                                          <p:stCondLst>
                                            <p:cond delay="1808"/>
                                          </p:stCondLst>
                                        </p:cTn>
                                        <p:tgtEl>
                                          <p:spTgt spid="26"/>
                                        </p:tgtEl>
                                      </p:cBhvr>
                                      <p:to x="100000" y="95000"/>
                                    </p:animScale>
                                    <p:animScale>
                                      <p:cBhvr>
                                        <p:cTn id="70" dur="166" decel="50000">
                                          <p:stCondLst>
                                            <p:cond delay="1834"/>
                                          </p:stCondLst>
                                        </p:cTn>
                                        <p:tgtEl>
                                          <p:spTgt spid="26"/>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1"/>
                                        </p:tgtEl>
                                        <p:attrNameLst>
                                          <p:attrName>style.visibility</p:attrName>
                                        </p:attrNameLst>
                                      </p:cBhvr>
                                      <p:to>
                                        <p:strVal val="visible"/>
                                      </p:to>
                                    </p:set>
                                    <p:anim calcmode="lin" valueType="num">
                                      <p:cBhvr additive="base">
                                        <p:cTn id="75" dur="500" fill="hold"/>
                                        <p:tgtEl>
                                          <p:spTgt spid="11"/>
                                        </p:tgtEl>
                                        <p:attrNameLst>
                                          <p:attrName>ppt_x</p:attrName>
                                        </p:attrNameLst>
                                      </p:cBhvr>
                                      <p:tavLst>
                                        <p:tav tm="0">
                                          <p:val>
                                            <p:strVal val="#ppt_x"/>
                                          </p:val>
                                        </p:tav>
                                        <p:tav tm="100000">
                                          <p:val>
                                            <p:strVal val="#ppt_x"/>
                                          </p:val>
                                        </p:tav>
                                      </p:tavLst>
                                    </p:anim>
                                    <p:anim calcmode="lin" valueType="num">
                                      <p:cBhvr additive="base">
                                        <p:cTn id="7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2"/>
                                        </p:tgtEl>
                                        <p:attrNameLst>
                                          <p:attrName>style.visibility</p:attrName>
                                        </p:attrNameLst>
                                      </p:cBhvr>
                                      <p:to>
                                        <p:strVal val="visible"/>
                                      </p:to>
                                    </p:set>
                                    <p:anim calcmode="lin" valueType="num">
                                      <p:cBhvr additive="base">
                                        <p:cTn id="81" dur="500" fill="hold"/>
                                        <p:tgtEl>
                                          <p:spTgt spid="12"/>
                                        </p:tgtEl>
                                        <p:attrNameLst>
                                          <p:attrName>ppt_x</p:attrName>
                                        </p:attrNameLst>
                                      </p:cBhvr>
                                      <p:tavLst>
                                        <p:tav tm="0">
                                          <p:val>
                                            <p:strVal val="#ppt_x"/>
                                          </p:val>
                                        </p:tav>
                                        <p:tav tm="100000">
                                          <p:val>
                                            <p:strVal val="#ppt_x"/>
                                          </p:val>
                                        </p:tav>
                                      </p:tavLst>
                                    </p:anim>
                                    <p:anim calcmode="lin" valueType="num">
                                      <p:cBhvr additive="base">
                                        <p:cTn id="8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2" grpId="0" animBg="1"/>
      <p:bldP spid="3" grpId="0" animBg="1"/>
      <p:bldP spid="20" grpId="0" animBg="1"/>
      <p:bldP spid="25" grpId="0" animBg="1"/>
      <p:bldP spid="26" grpId="0" animBg="1"/>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090" name="Picture 4" descr="webjong_illustrations_996553_to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WordArt 5"/>
          <p:cNvSpPr>
            <a:spLocks noChangeArrowheads="1" noChangeShapeType="1" noTextEdit="1"/>
          </p:cNvSpPr>
          <p:nvPr/>
        </p:nvSpPr>
        <p:spPr bwMode="auto">
          <a:xfrm>
            <a:off x="2590800" y="3962400"/>
            <a:ext cx="3924300" cy="2362200"/>
          </a:xfrm>
          <a:prstGeom prst="rect">
            <a:avLst/>
          </a:prstGeom>
        </p:spPr>
        <p:txBody>
          <a:bodyPr wrap="none" fromWordArt="1">
            <a:prstTxWarp prst="textPlain">
              <a:avLst>
                <a:gd name="adj" fmla="val 50000"/>
              </a:avLst>
            </a:prstTxWarp>
            <a:scene3d>
              <a:camera prst="legacyPerspectiveFront">
                <a:rot lat="20519977" lon="1080000" rev="0"/>
              </a:camera>
              <a:lightRig rig="legacyHarsh2" dir="b"/>
            </a:scene3d>
            <a:sp3d extrusionH="430200" prstMaterial="legacyMatte">
              <a:extrusionClr>
                <a:srgbClr val="FF6600"/>
              </a:extrusionClr>
            </a:sp3d>
          </a:bodyPr>
          <a:lstStyle/>
          <a:p>
            <a:pPr algn="ctr"/>
            <a:r>
              <a:rPr lang="en-US" sz="4000" b="1" i="1" kern="10">
                <a:ln w="9525">
                  <a:round/>
                  <a:headEnd/>
                  <a:tailEnd/>
                </a:ln>
                <a:gradFill rotWithShape="1">
                  <a:gsLst>
                    <a:gs pos="0">
                      <a:srgbClr val="FFE701"/>
                    </a:gs>
                    <a:gs pos="100000">
                      <a:srgbClr val="FE3E02"/>
                    </a:gs>
                  </a:gsLst>
                  <a:lin ang="5400000" scaled="1"/>
                </a:gradFill>
                <a:latin typeface="Times New Roman"/>
                <a:cs typeface="Times New Roman"/>
              </a:rPr>
              <a:t>CHÀO TẠM BIỆT</a:t>
            </a:r>
          </a:p>
        </p:txBody>
      </p:sp>
      <p:sp>
        <p:nvSpPr>
          <p:cNvPr id="15367" name="WordArt 7"/>
          <p:cNvSpPr>
            <a:spLocks noChangeArrowheads="1" noChangeShapeType="1" noTextEdit="1"/>
          </p:cNvSpPr>
          <p:nvPr/>
        </p:nvSpPr>
        <p:spPr bwMode="auto">
          <a:xfrm>
            <a:off x="609600" y="2438400"/>
            <a:ext cx="8001000" cy="1371600"/>
          </a:xfrm>
          <a:prstGeom prst="rect">
            <a:avLst/>
          </a:prstGeom>
        </p:spPr>
        <p:txBody>
          <a:bodyPr wrap="none" fromWordArt="1">
            <a:prstTxWarp prst="textWave1">
              <a:avLst>
                <a:gd name="adj1" fmla="val 13005"/>
                <a:gd name="adj2" fmla="val 0"/>
              </a:avLst>
            </a:prstTxWarp>
          </a:bodyPr>
          <a:lstStyle/>
          <a:p>
            <a:pPr algn="ctr"/>
            <a:r>
              <a:rPr lang="pt-BR" sz="4000" b="1" i="1" kern="10">
                <a:ln w="19050">
                  <a:solidFill>
                    <a:srgbClr val="FF0000"/>
                  </a:solidFill>
                  <a:round/>
                  <a:headEnd/>
                  <a:tailEnd/>
                </a:ln>
                <a:solidFill>
                  <a:srgbClr val="0000FF"/>
                </a:solidFill>
                <a:effectLst>
                  <a:outerShdw dist="35921" dir="2700000" algn="ctr" rotWithShape="0">
                    <a:srgbClr val="990000"/>
                  </a:outerShdw>
                </a:effectLst>
                <a:latin typeface="Times New Roman"/>
                <a:cs typeface="Times New Roman"/>
              </a:rPr>
              <a:t>CHÚC CÁC EM SỨC KHỎE</a:t>
            </a:r>
            <a:endParaRPr lang="en-US" sz="4000" b="1" i="1" kern="10">
              <a:ln w="19050">
                <a:solidFill>
                  <a:srgbClr val="FF0000"/>
                </a:solidFill>
                <a:round/>
                <a:headEnd/>
                <a:tailEnd/>
              </a:ln>
              <a:solidFill>
                <a:srgbClr val="0000FF"/>
              </a:solidFill>
              <a:effectLst>
                <a:outerShdw dist="35921" dir="2700000" algn="ctr" rotWithShape="0">
                  <a:srgbClr val="990000"/>
                </a:outerShdw>
              </a:effectLst>
              <a:latin typeface="Times New Roman"/>
              <a:cs typeface="Times New Roman"/>
            </a:endParaRPr>
          </a:p>
        </p:txBody>
      </p:sp>
      <p:pic>
        <p:nvPicPr>
          <p:cNvPr id="89093" name="Picture 8" descr="ANIM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962400"/>
            <a:ext cx="14478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44630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wheel(4)">
                                      <p:cBhvr>
                                        <p:cTn id="7" dur="2000"/>
                                        <p:tgtEl>
                                          <p:spTgt spid="15365"/>
                                        </p:tgtEl>
                                      </p:cBhvr>
                                    </p:animEffect>
                                  </p:childTnLst>
                                </p:cTn>
                              </p:par>
                              <p:par>
                                <p:cTn id="8" presetID="31" presetClass="entr" presetSubtype="0" fill="hold" grpId="0" nodeType="withEffect">
                                  <p:stCondLst>
                                    <p:cond delay="0"/>
                                  </p:stCondLst>
                                  <p:iterate type="lt">
                                    <p:tmPct val="5000"/>
                                  </p:iterate>
                                  <p:childTnLst>
                                    <p:set>
                                      <p:cBhvr>
                                        <p:cTn id="9" dur="1" fill="hold">
                                          <p:stCondLst>
                                            <p:cond delay="0"/>
                                          </p:stCondLst>
                                        </p:cTn>
                                        <p:tgtEl>
                                          <p:spTgt spid="15367"/>
                                        </p:tgtEl>
                                        <p:attrNameLst>
                                          <p:attrName>style.visibility</p:attrName>
                                        </p:attrNameLst>
                                      </p:cBhvr>
                                      <p:to>
                                        <p:strVal val="visible"/>
                                      </p:to>
                                    </p:set>
                                    <p:anim calcmode="lin" valueType="num">
                                      <p:cBhvr>
                                        <p:cTn id="10" dur="1000" fill="hold"/>
                                        <p:tgtEl>
                                          <p:spTgt spid="15367"/>
                                        </p:tgtEl>
                                        <p:attrNameLst>
                                          <p:attrName>ppt_w</p:attrName>
                                        </p:attrNameLst>
                                      </p:cBhvr>
                                      <p:tavLst>
                                        <p:tav tm="0">
                                          <p:val>
                                            <p:fltVal val="0"/>
                                          </p:val>
                                        </p:tav>
                                        <p:tav tm="100000">
                                          <p:val>
                                            <p:strVal val="#ppt_w"/>
                                          </p:val>
                                        </p:tav>
                                      </p:tavLst>
                                    </p:anim>
                                    <p:anim calcmode="lin" valueType="num">
                                      <p:cBhvr>
                                        <p:cTn id="11" dur="1000" fill="hold"/>
                                        <p:tgtEl>
                                          <p:spTgt spid="15367"/>
                                        </p:tgtEl>
                                        <p:attrNameLst>
                                          <p:attrName>ppt_h</p:attrName>
                                        </p:attrNameLst>
                                      </p:cBhvr>
                                      <p:tavLst>
                                        <p:tav tm="0">
                                          <p:val>
                                            <p:fltVal val="0"/>
                                          </p:val>
                                        </p:tav>
                                        <p:tav tm="100000">
                                          <p:val>
                                            <p:strVal val="#ppt_h"/>
                                          </p:val>
                                        </p:tav>
                                      </p:tavLst>
                                    </p:anim>
                                    <p:anim calcmode="lin" valueType="num">
                                      <p:cBhvr>
                                        <p:cTn id="12" dur="1000" fill="hold"/>
                                        <p:tgtEl>
                                          <p:spTgt spid="15367"/>
                                        </p:tgtEl>
                                        <p:attrNameLst>
                                          <p:attrName>style.rotation</p:attrName>
                                        </p:attrNameLst>
                                      </p:cBhvr>
                                      <p:tavLst>
                                        <p:tav tm="0">
                                          <p:val>
                                            <p:fltVal val="90"/>
                                          </p:val>
                                        </p:tav>
                                        <p:tav tm="100000">
                                          <p:val>
                                            <p:fltVal val="0"/>
                                          </p:val>
                                        </p:tav>
                                      </p:tavLst>
                                    </p:anim>
                                    <p:animEffect transition="in" filter="fade">
                                      <p:cBhvr>
                                        <p:cTn id="13" dur="10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animBg="1"/>
      <p:bldP spid="1536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454</Words>
  <Application>Microsoft Office PowerPoint</Application>
  <PresentationFormat>On-screen Show (4:3)</PresentationFormat>
  <Paragraphs>54</Paragraphs>
  <Slides>6</Slides>
  <Notes>0</Notes>
  <HiddenSlides>0</HiddenSlides>
  <MMClips>1</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Thuy</cp:lastModifiedBy>
  <cp:revision>39</cp:revision>
  <dcterms:created xsi:type="dcterms:W3CDTF">2020-03-25T14:15:40Z</dcterms:created>
  <dcterms:modified xsi:type="dcterms:W3CDTF">2021-02-02T03:19:02Z</dcterms:modified>
</cp:coreProperties>
</file>